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97" r:id="rId6"/>
    <p:sldMasterId id="2147483685" r:id="rId7"/>
    <p:sldMasterId id="2147483673" r:id="rId8"/>
  </p:sldMasterIdLst>
  <p:notesMasterIdLst>
    <p:notesMasterId r:id="rId26"/>
  </p:notesMasterIdLst>
  <p:handoutMasterIdLst>
    <p:handoutMasterId r:id="rId27"/>
  </p:handoutMasterIdLst>
  <p:sldIdLst>
    <p:sldId id="257" r:id="rId9"/>
    <p:sldId id="267" r:id="rId10"/>
    <p:sldId id="273" r:id="rId11"/>
    <p:sldId id="274" r:id="rId12"/>
    <p:sldId id="276" r:id="rId13"/>
    <p:sldId id="278" r:id="rId14"/>
    <p:sldId id="270" r:id="rId15"/>
    <p:sldId id="271" r:id="rId16"/>
    <p:sldId id="272" r:id="rId17"/>
    <p:sldId id="264" r:id="rId18"/>
    <p:sldId id="268" r:id="rId19"/>
    <p:sldId id="269" r:id="rId20"/>
    <p:sldId id="262" r:id="rId21"/>
    <p:sldId id="263" r:id="rId22"/>
    <p:sldId id="275" r:id="rId23"/>
    <p:sldId id="256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85A"/>
    <a:srgbClr val="12A8E0"/>
    <a:srgbClr val="FF141E"/>
    <a:srgbClr val="00B2A9"/>
    <a:srgbClr val="A3D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1837EA-93EA-7143-A611-940947458EE4}" v="12" dt="2024-06-27T10:42:06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38CCD-BFC9-4C4C-A4CE-E781170429C6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49A82766-3FBA-D842-A449-F84B1B7CAE88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Nanobody Discovery</a:t>
          </a:r>
        </a:p>
        <a:p>
          <a:r>
            <a: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Domain-Specific Nanobodies</a:t>
          </a:r>
        </a:p>
        <a:p>
          <a:r>
            <a:rPr lang="en-GB" sz="1400" err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Megabodies</a:t>
          </a:r>
          <a:endParaRPr lang="en-GB" sz="14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2796F0B-3B2F-4C4F-8FB5-84CB1AAF8E2E}" type="par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09921EA-F656-8241-AC3E-A17B92AB580F}" type="sib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4AA9918-F383-BA49-A942-44986C6630BC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Protein Production</a:t>
          </a:r>
          <a:b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endParaRPr lang="en-GB" sz="2000" b="1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en-GB" sz="1400" b="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Cell-free expression</a:t>
          </a:r>
        </a:p>
        <a:p>
          <a:r>
            <a:rPr lang="en-GB" sz="1400" b="0" i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E. coli</a:t>
          </a:r>
        </a:p>
        <a:p>
          <a:r>
            <a:rPr lang="en-GB" sz="1400" b="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Insect cells</a:t>
          </a:r>
        </a:p>
        <a:p>
          <a:r>
            <a:rPr lang="en-GB" sz="1400" b="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Mammalian cells</a:t>
          </a:r>
        </a:p>
        <a:p>
          <a:r>
            <a:rPr lang="en-GB" sz="1400" b="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Library-based screening</a:t>
          </a:r>
        </a:p>
      </dgm:t>
    </dgm:pt>
    <dgm:pt modelId="{AEB7D1BE-4494-8840-8517-217415B2219E}" type="par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9F5BB17-0421-064F-BBA8-41DCA6CFDAF6}" type="sib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5A9D657-84F9-BC4F-B163-A8A76F4EF505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Crystallisation</a:t>
          </a:r>
          <a:br>
            <a:rPr lang="en-GB" sz="2000" b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endParaRPr lang="en-GB" sz="2000" b="1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Macromolecular crystallisation</a:t>
          </a:r>
        </a:p>
        <a:p>
          <a:r>
            <a: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Membrane protein crystallisation</a:t>
          </a:r>
        </a:p>
      </dgm:t>
    </dgm:pt>
    <dgm:pt modelId="{1B0B7748-1886-3943-A6E6-08EBD6B0F677}" type="sib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BC23489-5D9D-AF40-9161-A04CF9A6E987}" type="par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37249AF-E75A-3C4C-8080-A74995E16501}" type="pres">
      <dgm:prSet presAssocID="{21C38CCD-BFC9-4C4C-A4CE-E781170429C6}" presName="Name0" presStyleCnt="0">
        <dgm:presLayoutVars>
          <dgm:dir/>
          <dgm:resizeHandles val="exact"/>
        </dgm:presLayoutVars>
      </dgm:prSet>
      <dgm:spPr/>
    </dgm:pt>
    <dgm:pt modelId="{6D274616-3D4E-414D-9F45-CAB3FDD7BC02}" type="pres">
      <dgm:prSet presAssocID="{21C38CCD-BFC9-4C4C-A4CE-E781170429C6}" presName="bkgdShp" presStyleLbl="alignAccFollowNode1" presStyleIdx="0" presStyleCnt="1"/>
      <dgm:spPr>
        <a:solidFill>
          <a:srgbClr val="12A8E0">
            <a:alpha val="90000"/>
          </a:srgbClr>
        </a:solidFill>
      </dgm:spPr>
    </dgm:pt>
    <dgm:pt modelId="{B4577EE9-4EF0-7545-8132-CF33D99BCC56}" type="pres">
      <dgm:prSet presAssocID="{21C38CCD-BFC9-4C4C-A4CE-E781170429C6}" presName="linComp" presStyleCnt="0"/>
      <dgm:spPr/>
    </dgm:pt>
    <dgm:pt modelId="{7EEEB3A2-E3F1-634A-90B3-F0B92D994E24}" type="pres">
      <dgm:prSet presAssocID="{55A9D657-84F9-BC4F-B163-A8A76F4EF505}" presName="compNode" presStyleCnt="0"/>
      <dgm:spPr/>
    </dgm:pt>
    <dgm:pt modelId="{0884829A-4847-5E49-9813-FCACCD004D60}" type="pres">
      <dgm:prSet presAssocID="{55A9D657-84F9-BC4F-B163-A8A76F4EF505}" presName="node" presStyleLbl="node1" presStyleIdx="0" presStyleCnt="3">
        <dgm:presLayoutVars>
          <dgm:bulletEnabled val="1"/>
        </dgm:presLayoutVars>
      </dgm:prSet>
      <dgm:spPr/>
    </dgm:pt>
    <dgm:pt modelId="{9D564A32-C40D-0C48-A945-FC2630223885}" type="pres">
      <dgm:prSet presAssocID="{55A9D657-84F9-BC4F-B163-A8A76F4EF505}" presName="invisiNode" presStyleLbl="node1" presStyleIdx="0" presStyleCnt="3"/>
      <dgm:spPr/>
    </dgm:pt>
    <dgm:pt modelId="{F77D865E-1425-6E48-83E0-D977F412EE9B}" type="pres">
      <dgm:prSet presAssocID="{55A9D657-84F9-BC4F-B163-A8A76F4EF50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  <dgm:pt modelId="{4BE89A53-1726-864D-8A3C-816C090FCFC5}" type="pres">
      <dgm:prSet presAssocID="{1B0B7748-1886-3943-A6E6-08EBD6B0F677}" presName="sibTrans" presStyleLbl="sibTrans2D1" presStyleIdx="0" presStyleCnt="0"/>
      <dgm:spPr/>
    </dgm:pt>
    <dgm:pt modelId="{B0BAF9BE-763B-1748-B7D9-1B5D64F579A3}" type="pres">
      <dgm:prSet presAssocID="{49A82766-3FBA-D842-A449-F84B1B7CAE88}" presName="compNode" presStyleCnt="0"/>
      <dgm:spPr/>
    </dgm:pt>
    <dgm:pt modelId="{65405266-D66A-574B-AE47-4F8FD20FD511}" type="pres">
      <dgm:prSet presAssocID="{49A82766-3FBA-D842-A449-F84B1B7CAE88}" presName="node" presStyleLbl="node1" presStyleIdx="1" presStyleCnt="3">
        <dgm:presLayoutVars>
          <dgm:bulletEnabled val="1"/>
        </dgm:presLayoutVars>
      </dgm:prSet>
      <dgm:spPr/>
    </dgm:pt>
    <dgm:pt modelId="{8BDE8201-9BF4-4C49-A696-DEF3B46120D1}" type="pres">
      <dgm:prSet presAssocID="{49A82766-3FBA-D842-A449-F84B1B7CAE88}" presName="invisiNode" presStyleLbl="node1" presStyleIdx="1" presStyleCnt="3"/>
      <dgm:spPr/>
    </dgm:pt>
    <dgm:pt modelId="{BA9072BC-FE6B-7046-B675-86AA1000E279}" type="pres">
      <dgm:prSet presAssocID="{49A82766-3FBA-D842-A449-F84B1B7CAE8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  <dgm:pt modelId="{BB195A2A-746E-7B4B-9FF8-B0B50D3E149A}" type="pres">
      <dgm:prSet presAssocID="{B09921EA-F656-8241-AC3E-A17B92AB580F}" presName="sibTrans" presStyleLbl="sibTrans2D1" presStyleIdx="0" presStyleCnt="0"/>
      <dgm:spPr/>
    </dgm:pt>
    <dgm:pt modelId="{21E7CEAF-04C1-5D4D-BA46-89D6DF2202BA}" type="pres">
      <dgm:prSet presAssocID="{54AA9918-F383-BA49-A942-44986C6630BC}" presName="compNode" presStyleCnt="0"/>
      <dgm:spPr/>
    </dgm:pt>
    <dgm:pt modelId="{1113F8B1-3ED2-EA46-9DDD-AC86613DE49C}" type="pres">
      <dgm:prSet presAssocID="{54AA9918-F383-BA49-A942-44986C6630BC}" presName="node" presStyleLbl="node1" presStyleIdx="2" presStyleCnt="3">
        <dgm:presLayoutVars>
          <dgm:bulletEnabled val="1"/>
        </dgm:presLayoutVars>
      </dgm:prSet>
      <dgm:spPr/>
    </dgm:pt>
    <dgm:pt modelId="{875DAFA4-3EEF-C947-A57D-37EEE8A1E58D}" type="pres">
      <dgm:prSet presAssocID="{54AA9918-F383-BA49-A942-44986C6630BC}" presName="invisiNode" presStyleLbl="node1" presStyleIdx="2" presStyleCnt="3"/>
      <dgm:spPr/>
    </dgm:pt>
    <dgm:pt modelId="{D876AC20-A8FD-F04A-9536-8B560E580FDA}" type="pres">
      <dgm:prSet presAssocID="{54AA9918-F383-BA49-A942-44986C6630BC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</dgm:ptLst>
  <dgm:cxnLst>
    <dgm:cxn modelId="{9B8BF815-FE4C-C343-BD52-F795AA988F46}" type="presOf" srcId="{49A82766-3FBA-D842-A449-F84B1B7CAE88}" destId="{65405266-D66A-574B-AE47-4F8FD20FD511}" srcOrd="0" destOrd="0" presId="urn:microsoft.com/office/officeart/2005/8/layout/pList2"/>
    <dgm:cxn modelId="{F30B6A1A-B151-F441-BFB4-D09FD4DFC56C}" srcId="{21C38CCD-BFC9-4C4C-A4CE-E781170429C6}" destId="{49A82766-3FBA-D842-A449-F84B1B7CAE88}" srcOrd="1" destOrd="0" parTransId="{02796F0B-3B2F-4C4F-8FB5-84CB1AAF8E2E}" sibTransId="{B09921EA-F656-8241-AC3E-A17B92AB580F}"/>
    <dgm:cxn modelId="{C817F932-D8EA-D84F-8194-863611BEEE40}" srcId="{21C38CCD-BFC9-4C4C-A4CE-E781170429C6}" destId="{54AA9918-F383-BA49-A942-44986C6630BC}" srcOrd="2" destOrd="0" parTransId="{AEB7D1BE-4494-8840-8517-217415B2219E}" sibTransId="{C9F5BB17-0421-064F-BBA8-41DCA6CFDAF6}"/>
    <dgm:cxn modelId="{51192839-06C9-BB4B-88EB-47361A6C868E}" srcId="{21C38CCD-BFC9-4C4C-A4CE-E781170429C6}" destId="{55A9D657-84F9-BC4F-B163-A8A76F4EF505}" srcOrd="0" destOrd="0" parTransId="{ABC23489-5D9D-AF40-9161-A04CF9A6E987}" sibTransId="{1B0B7748-1886-3943-A6E6-08EBD6B0F677}"/>
    <dgm:cxn modelId="{6F82CD3E-B4E0-4A44-B01C-0F7FC9C5F7A7}" type="presOf" srcId="{1B0B7748-1886-3943-A6E6-08EBD6B0F677}" destId="{4BE89A53-1726-864D-8A3C-816C090FCFC5}" srcOrd="0" destOrd="0" presId="urn:microsoft.com/office/officeart/2005/8/layout/pList2"/>
    <dgm:cxn modelId="{67748080-E6D3-1545-B671-E5745DDA2B56}" type="presOf" srcId="{B09921EA-F656-8241-AC3E-A17B92AB580F}" destId="{BB195A2A-746E-7B4B-9FF8-B0B50D3E149A}" srcOrd="0" destOrd="0" presId="urn:microsoft.com/office/officeart/2005/8/layout/pList2"/>
    <dgm:cxn modelId="{0FD78087-0A5A-524D-9ADD-CA737F0F0284}" type="presOf" srcId="{54AA9918-F383-BA49-A942-44986C6630BC}" destId="{1113F8B1-3ED2-EA46-9DDD-AC86613DE49C}" srcOrd="0" destOrd="0" presId="urn:microsoft.com/office/officeart/2005/8/layout/pList2"/>
    <dgm:cxn modelId="{DBED3E91-4EA4-0941-B3A2-2BD258A956EF}" type="presOf" srcId="{21C38CCD-BFC9-4C4C-A4CE-E781170429C6}" destId="{937249AF-E75A-3C4C-8080-A74995E16501}" srcOrd="0" destOrd="0" presId="urn:microsoft.com/office/officeart/2005/8/layout/pList2"/>
    <dgm:cxn modelId="{03A24EF7-1C52-6944-ABF6-BCA55F871605}" type="presOf" srcId="{55A9D657-84F9-BC4F-B163-A8A76F4EF505}" destId="{0884829A-4847-5E49-9813-FCACCD004D60}" srcOrd="0" destOrd="0" presId="urn:microsoft.com/office/officeart/2005/8/layout/pList2"/>
    <dgm:cxn modelId="{65D2491C-2388-5E4A-A8F9-D617AB5BAD36}" type="presParOf" srcId="{937249AF-E75A-3C4C-8080-A74995E16501}" destId="{6D274616-3D4E-414D-9F45-CAB3FDD7BC02}" srcOrd="0" destOrd="0" presId="urn:microsoft.com/office/officeart/2005/8/layout/pList2"/>
    <dgm:cxn modelId="{4F1EE7CA-5116-C049-B830-0068C2B9A815}" type="presParOf" srcId="{937249AF-E75A-3C4C-8080-A74995E16501}" destId="{B4577EE9-4EF0-7545-8132-CF33D99BCC56}" srcOrd="1" destOrd="0" presId="urn:microsoft.com/office/officeart/2005/8/layout/pList2"/>
    <dgm:cxn modelId="{2C0CA9B0-F4B2-F845-B2CC-92BF484FC679}" type="presParOf" srcId="{B4577EE9-4EF0-7545-8132-CF33D99BCC56}" destId="{7EEEB3A2-E3F1-634A-90B3-F0B92D994E24}" srcOrd="0" destOrd="0" presId="urn:microsoft.com/office/officeart/2005/8/layout/pList2"/>
    <dgm:cxn modelId="{3B2522D4-E4CC-1C46-AFB3-2D5A34860A4E}" type="presParOf" srcId="{7EEEB3A2-E3F1-634A-90B3-F0B92D994E24}" destId="{0884829A-4847-5E49-9813-FCACCD004D60}" srcOrd="0" destOrd="0" presId="urn:microsoft.com/office/officeart/2005/8/layout/pList2"/>
    <dgm:cxn modelId="{4FA3DF22-E88D-4C44-B45C-B349F0D5F4DD}" type="presParOf" srcId="{7EEEB3A2-E3F1-634A-90B3-F0B92D994E24}" destId="{9D564A32-C40D-0C48-A945-FC2630223885}" srcOrd="1" destOrd="0" presId="urn:microsoft.com/office/officeart/2005/8/layout/pList2"/>
    <dgm:cxn modelId="{D5D60669-5F83-964C-ADE1-A1E2D4434CE2}" type="presParOf" srcId="{7EEEB3A2-E3F1-634A-90B3-F0B92D994E24}" destId="{F77D865E-1425-6E48-83E0-D977F412EE9B}" srcOrd="2" destOrd="0" presId="urn:microsoft.com/office/officeart/2005/8/layout/pList2"/>
    <dgm:cxn modelId="{E8E0C4AC-D942-394F-80FA-F34A423F2CAD}" type="presParOf" srcId="{B4577EE9-4EF0-7545-8132-CF33D99BCC56}" destId="{4BE89A53-1726-864D-8A3C-816C090FCFC5}" srcOrd="1" destOrd="0" presId="urn:microsoft.com/office/officeart/2005/8/layout/pList2"/>
    <dgm:cxn modelId="{C60C6442-3945-EA4A-86B3-B1C7543081C2}" type="presParOf" srcId="{B4577EE9-4EF0-7545-8132-CF33D99BCC56}" destId="{B0BAF9BE-763B-1748-B7D9-1B5D64F579A3}" srcOrd="2" destOrd="0" presId="urn:microsoft.com/office/officeart/2005/8/layout/pList2"/>
    <dgm:cxn modelId="{42BD65E8-6F46-AA47-B816-0CCF9FCE622E}" type="presParOf" srcId="{B0BAF9BE-763B-1748-B7D9-1B5D64F579A3}" destId="{65405266-D66A-574B-AE47-4F8FD20FD511}" srcOrd="0" destOrd="0" presId="urn:microsoft.com/office/officeart/2005/8/layout/pList2"/>
    <dgm:cxn modelId="{C3D5248D-DE75-6840-9E43-2F12E336CDE8}" type="presParOf" srcId="{B0BAF9BE-763B-1748-B7D9-1B5D64F579A3}" destId="{8BDE8201-9BF4-4C49-A696-DEF3B46120D1}" srcOrd="1" destOrd="0" presId="urn:microsoft.com/office/officeart/2005/8/layout/pList2"/>
    <dgm:cxn modelId="{CF9AB785-E97B-1642-B94D-EA66D6AE0E75}" type="presParOf" srcId="{B0BAF9BE-763B-1748-B7D9-1B5D64F579A3}" destId="{BA9072BC-FE6B-7046-B675-86AA1000E279}" srcOrd="2" destOrd="0" presId="urn:microsoft.com/office/officeart/2005/8/layout/pList2"/>
    <dgm:cxn modelId="{11B6B94C-E8F6-934F-8BC7-2C1A4B00D895}" type="presParOf" srcId="{B4577EE9-4EF0-7545-8132-CF33D99BCC56}" destId="{BB195A2A-746E-7B4B-9FF8-B0B50D3E149A}" srcOrd="3" destOrd="0" presId="urn:microsoft.com/office/officeart/2005/8/layout/pList2"/>
    <dgm:cxn modelId="{7426E4DA-33D3-4F4C-8D9E-2326F8FA7896}" type="presParOf" srcId="{B4577EE9-4EF0-7545-8132-CF33D99BCC56}" destId="{21E7CEAF-04C1-5D4D-BA46-89D6DF2202BA}" srcOrd="4" destOrd="0" presId="urn:microsoft.com/office/officeart/2005/8/layout/pList2"/>
    <dgm:cxn modelId="{59E62BEA-8839-A249-9F99-11D6D3088B52}" type="presParOf" srcId="{21E7CEAF-04C1-5D4D-BA46-89D6DF2202BA}" destId="{1113F8B1-3ED2-EA46-9DDD-AC86613DE49C}" srcOrd="0" destOrd="0" presId="urn:microsoft.com/office/officeart/2005/8/layout/pList2"/>
    <dgm:cxn modelId="{EF291CB3-D2C2-794E-BCB4-DE2500B972A3}" type="presParOf" srcId="{21E7CEAF-04C1-5D4D-BA46-89D6DF2202BA}" destId="{875DAFA4-3EEF-C947-A57D-37EEE8A1E58D}" srcOrd="1" destOrd="0" presId="urn:microsoft.com/office/officeart/2005/8/layout/pList2"/>
    <dgm:cxn modelId="{6BE263E3-4D3E-D248-924E-5D59483E7C5B}" type="presParOf" srcId="{21E7CEAF-04C1-5D4D-BA46-89D6DF2202BA}" destId="{D876AC20-A8FD-F04A-9536-8B560E580F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C38CCD-BFC9-4C4C-A4CE-E781170429C6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49A82766-3FBA-D842-A449-F84B1B7CAE88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/>
            </a:rPr>
            <a:t>Mass Spectrometry</a:t>
          </a: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/>
            </a:rPr>
          </a:br>
          <a:endParaRPr lang="en-GB" sz="2000" b="1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r>
            <a:rPr lang="en-GB" sz="14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Native MS</a:t>
          </a:r>
        </a:p>
        <a:p>
          <a:r>
            <a:rPr lang="en-GB" sz="14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Proteomic MS</a:t>
          </a:r>
          <a:endParaRPr lang="en-GB" sz="1400" b="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  <a:p>
          <a:pPr rtl="0"/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HDX MS</a:t>
          </a:r>
        </a:p>
      </dgm:t>
    </dgm:pt>
    <dgm:pt modelId="{02796F0B-3B2F-4C4F-8FB5-84CB1AAF8E2E}" type="par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09921EA-F656-8241-AC3E-A17B92AB580F}" type="sib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4AA9918-F383-BA49-A942-44986C6630BC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Molecular Biophysics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Biophysical Characterisation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Surface Plasmon Resonance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Thermal Shift Assay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/>
            </a:rPr>
            <a:t>Analytical </a:t>
          </a:r>
          <a:r>
            <a:rPr lang="en-GB" sz="1400" b="0" err="1">
              <a:solidFill>
                <a:srgbClr val="54585A"/>
              </a:solidFill>
              <a:latin typeface="Verdana"/>
              <a:ea typeface="Verdana"/>
              <a:cs typeface="Verdana"/>
            </a:rPr>
            <a:t>Ultracentrifugion</a:t>
          </a:r>
          <a:endParaRPr lang="en-GB" sz="1400" b="0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Calorimetry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Circular Dichroism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Microscale Thermophoresis</a:t>
          </a:r>
        </a:p>
      </dgm:t>
    </dgm:pt>
    <dgm:pt modelId="{AEB7D1BE-4494-8840-8517-217415B2219E}" type="par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9F5BB17-0421-064F-BBA8-41DCA6CFDAF6}" type="sib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5A9D657-84F9-BC4F-B163-A8A76F4EF505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/>
            </a:rPr>
            <a:t>Imaging</a:t>
          </a: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/>
            </a:rPr>
          </a:br>
          <a:endParaRPr lang="en-GB" sz="2000" b="1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Confocal Microscopy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Time-Lapse Microscopy</a:t>
          </a:r>
        </a:p>
        <a:p>
          <a:pPr marL="0" lvl="0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/>
            </a:rPr>
            <a:t>Super-Resolution Microscopy (stochastic and deterministic)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Flow cytometry</a:t>
          </a:r>
        </a:p>
      </dgm:t>
    </dgm:pt>
    <dgm:pt modelId="{1B0B7748-1886-3943-A6E6-08EBD6B0F677}" type="sib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BC23489-5D9D-AF40-9161-A04CF9A6E987}" type="par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37249AF-E75A-3C4C-8080-A74995E16501}" type="pres">
      <dgm:prSet presAssocID="{21C38CCD-BFC9-4C4C-A4CE-E781170429C6}" presName="Name0" presStyleCnt="0">
        <dgm:presLayoutVars>
          <dgm:dir/>
          <dgm:resizeHandles val="exact"/>
        </dgm:presLayoutVars>
      </dgm:prSet>
      <dgm:spPr/>
    </dgm:pt>
    <dgm:pt modelId="{6D274616-3D4E-414D-9F45-CAB3FDD7BC02}" type="pres">
      <dgm:prSet presAssocID="{21C38CCD-BFC9-4C4C-A4CE-E781170429C6}" presName="bkgdShp" presStyleLbl="alignAccFollowNode1" presStyleIdx="0" presStyleCnt="1"/>
      <dgm:spPr>
        <a:solidFill>
          <a:srgbClr val="12A8E0">
            <a:alpha val="90000"/>
          </a:srgbClr>
        </a:solidFill>
      </dgm:spPr>
    </dgm:pt>
    <dgm:pt modelId="{B4577EE9-4EF0-7545-8132-CF33D99BCC56}" type="pres">
      <dgm:prSet presAssocID="{21C38CCD-BFC9-4C4C-A4CE-E781170429C6}" presName="linComp" presStyleCnt="0"/>
      <dgm:spPr/>
    </dgm:pt>
    <dgm:pt modelId="{7EEEB3A2-E3F1-634A-90B3-F0B92D994E24}" type="pres">
      <dgm:prSet presAssocID="{55A9D657-84F9-BC4F-B163-A8A76F4EF505}" presName="compNode" presStyleCnt="0"/>
      <dgm:spPr/>
    </dgm:pt>
    <dgm:pt modelId="{0884829A-4847-5E49-9813-FCACCD004D60}" type="pres">
      <dgm:prSet presAssocID="{55A9D657-84F9-BC4F-B163-A8A76F4EF505}" presName="node" presStyleLbl="node1" presStyleIdx="0" presStyleCnt="3">
        <dgm:presLayoutVars>
          <dgm:bulletEnabled val="1"/>
        </dgm:presLayoutVars>
      </dgm:prSet>
      <dgm:spPr/>
    </dgm:pt>
    <dgm:pt modelId="{9D564A32-C40D-0C48-A945-FC2630223885}" type="pres">
      <dgm:prSet presAssocID="{55A9D657-84F9-BC4F-B163-A8A76F4EF505}" presName="invisiNode" presStyleLbl="node1" presStyleIdx="0" presStyleCnt="3"/>
      <dgm:spPr/>
    </dgm:pt>
    <dgm:pt modelId="{F77D865E-1425-6E48-83E0-D977F412EE9B}" type="pres">
      <dgm:prSet presAssocID="{55A9D657-84F9-BC4F-B163-A8A76F4EF50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  <dgm:pt modelId="{4BE89A53-1726-864D-8A3C-816C090FCFC5}" type="pres">
      <dgm:prSet presAssocID="{1B0B7748-1886-3943-A6E6-08EBD6B0F677}" presName="sibTrans" presStyleLbl="sibTrans2D1" presStyleIdx="0" presStyleCnt="0"/>
      <dgm:spPr/>
    </dgm:pt>
    <dgm:pt modelId="{B0BAF9BE-763B-1748-B7D9-1B5D64F579A3}" type="pres">
      <dgm:prSet presAssocID="{49A82766-3FBA-D842-A449-F84B1B7CAE88}" presName="compNode" presStyleCnt="0"/>
      <dgm:spPr/>
    </dgm:pt>
    <dgm:pt modelId="{65405266-D66A-574B-AE47-4F8FD20FD511}" type="pres">
      <dgm:prSet presAssocID="{49A82766-3FBA-D842-A449-F84B1B7CAE88}" presName="node" presStyleLbl="node1" presStyleIdx="1" presStyleCnt="3">
        <dgm:presLayoutVars>
          <dgm:bulletEnabled val="1"/>
        </dgm:presLayoutVars>
      </dgm:prSet>
      <dgm:spPr/>
    </dgm:pt>
    <dgm:pt modelId="{8BDE8201-9BF4-4C49-A696-DEF3B46120D1}" type="pres">
      <dgm:prSet presAssocID="{49A82766-3FBA-D842-A449-F84B1B7CAE88}" presName="invisiNode" presStyleLbl="node1" presStyleIdx="1" presStyleCnt="3"/>
      <dgm:spPr/>
    </dgm:pt>
    <dgm:pt modelId="{BA9072BC-FE6B-7046-B675-86AA1000E279}" type="pres">
      <dgm:prSet presAssocID="{49A82766-3FBA-D842-A449-F84B1B7CAE8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</dgm:spPr>
    </dgm:pt>
    <dgm:pt modelId="{BB195A2A-746E-7B4B-9FF8-B0B50D3E149A}" type="pres">
      <dgm:prSet presAssocID="{B09921EA-F656-8241-AC3E-A17B92AB580F}" presName="sibTrans" presStyleLbl="sibTrans2D1" presStyleIdx="0" presStyleCnt="0"/>
      <dgm:spPr/>
    </dgm:pt>
    <dgm:pt modelId="{21E7CEAF-04C1-5D4D-BA46-89D6DF2202BA}" type="pres">
      <dgm:prSet presAssocID="{54AA9918-F383-BA49-A942-44986C6630BC}" presName="compNode" presStyleCnt="0"/>
      <dgm:spPr/>
    </dgm:pt>
    <dgm:pt modelId="{1113F8B1-3ED2-EA46-9DDD-AC86613DE49C}" type="pres">
      <dgm:prSet presAssocID="{54AA9918-F383-BA49-A942-44986C6630BC}" presName="node" presStyleLbl="node1" presStyleIdx="2" presStyleCnt="3">
        <dgm:presLayoutVars>
          <dgm:bulletEnabled val="1"/>
        </dgm:presLayoutVars>
      </dgm:prSet>
      <dgm:spPr/>
    </dgm:pt>
    <dgm:pt modelId="{875DAFA4-3EEF-C947-A57D-37EEE8A1E58D}" type="pres">
      <dgm:prSet presAssocID="{54AA9918-F383-BA49-A942-44986C6630BC}" presName="invisiNode" presStyleLbl="node1" presStyleIdx="2" presStyleCnt="3"/>
      <dgm:spPr/>
    </dgm:pt>
    <dgm:pt modelId="{D876AC20-A8FD-F04A-9536-8B560E580FDA}" type="pres">
      <dgm:prSet presAssocID="{54AA9918-F383-BA49-A942-44986C6630BC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</dgm:spPr>
    </dgm:pt>
  </dgm:ptLst>
  <dgm:cxnLst>
    <dgm:cxn modelId="{F30B6A1A-B151-F441-BFB4-D09FD4DFC56C}" srcId="{21C38CCD-BFC9-4C4C-A4CE-E781170429C6}" destId="{49A82766-3FBA-D842-A449-F84B1B7CAE88}" srcOrd="1" destOrd="0" parTransId="{02796F0B-3B2F-4C4F-8FB5-84CB1AAF8E2E}" sibTransId="{B09921EA-F656-8241-AC3E-A17B92AB580F}"/>
    <dgm:cxn modelId="{5BA2EF1A-C2A8-6846-B8C9-FF1C61A208CD}" type="presOf" srcId="{49A82766-3FBA-D842-A449-F84B1B7CAE88}" destId="{65405266-D66A-574B-AE47-4F8FD20FD511}" srcOrd="0" destOrd="0" presId="urn:microsoft.com/office/officeart/2005/8/layout/pList2"/>
    <dgm:cxn modelId="{C817F932-D8EA-D84F-8194-863611BEEE40}" srcId="{21C38CCD-BFC9-4C4C-A4CE-E781170429C6}" destId="{54AA9918-F383-BA49-A942-44986C6630BC}" srcOrd="2" destOrd="0" parTransId="{AEB7D1BE-4494-8840-8517-217415B2219E}" sibTransId="{C9F5BB17-0421-064F-BBA8-41DCA6CFDAF6}"/>
    <dgm:cxn modelId="{51192839-06C9-BB4B-88EB-47361A6C868E}" srcId="{21C38CCD-BFC9-4C4C-A4CE-E781170429C6}" destId="{55A9D657-84F9-BC4F-B163-A8A76F4EF505}" srcOrd="0" destOrd="0" parTransId="{ABC23489-5D9D-AF40-9161-A04CF9A6E987}" sibTransId="{1B0B7748-1886-3943-A6E6-08EBD6B0F677}"/>
    <dgm:cxn modelId="{EAE95C6D-F620-0845-B3FE-D960003DADF8}" type="presOf" srcId="{54AA9918-F383-BA49-A942-44986C6630BC}" destId="{1113F8B1-3ED2-EA46-9DDD-AC86613DE49C}" srcOrd="0" destOrd="0" presId="urn:microsoft.com/office/officeart/2005/8/layout/pList2"/>
    <dgm:cxn modelId="{DBED3E91-4EA4-0941-B3A2-2BD258A956EF}" type="presOf" srcId="{21C38CCD-BFC9-4C4C-A4CE-E781170429C6}" destId="{937249AF-E75A-3C4C-8080-A74995E16501}" srcOrd="0" destOrd="0" presId="urn:microsoft.com/office/officeart/2005/8/layout/pList2"/>
    <dgm:cxn modelId="{691291A4-2E48-D445-8634-EF676779B1D3}" type="presOf" srcId="{B09921EA-F656-8241-AC3E-A17B92AB580F}" destId="{BB195A2A-746E-7B4B-9FF8-B0B50D3E149A}" srcOrd="0" destOrd="0" presId="urn:microsoft.com/office/officeart/2005/8/layout/pList2"/>
    <dgm:cxn modelId="{0EA9C2C7-D110-7E4F-8CA1-D563F6E44307}" type="presOf" srcId="{1B0B7748-1886-3943-A6E6-08EBD6B0F677}" destId="{4BE89A53-1726-864D-8A3C-816C090FCFC5}" srcOrd="0" destOrd="0" presId="urn:microsoft.com/office/officeart/2005/8/layout/pList2"/>
    <dgm:cxn modelId="{9619E9F7-F1D6-0647-9353-09345E350261}" type="presOf" srcId="{55A9D657-84F9-BC4F-B163-A8A76F4EF505}" destId="{0884829A-4847-5E49-9813-FCACCD004D60}" srcOrd="0" destOrd="0" presId="urn:microsoft.com/office/officeart/2005/8/layout/pList2"/>
    <dgm:cxn modelId="{65D2491C-2388-5E4A-A8F9-D617AB5BAD36}" type="presParOf" srcId="{937249AF-E75A-3C4C-8080-A74995E16501}" destId="{6D274616-3D4E-414D-9F45-CAB3FDD7BC02}" srcOrd="0" destOrd="0" presId="urn:microsoft.com/office/officeart/2005/8/layout/pList2"/>
    <dgm:cxn modelId="{4F1EE7CA-5116-C049-B830-0068C2B9A815}" type="presParOf" srcId="{937249AF-E75A-3C4C-8080-A74995E16501}" destId="{B4577EE9-4EF0-7545-8132-CF33D99BCC56}" srcOrd="1" destOrd="0" presId="urn:microsoft.com/office/officeart/2005/8/layout/pList2"/>
    <dgm:cxn modelId="{B7520871-49DD-8841-839F-F47A57B85CB6}" type="presParOf" srcId="{B4577EE9-4EF0-7545-8132-CF33D99BCC56}" destId="{7EEEB3A2-E3F1-634A-90B3-F0B92D994E24}" srcOrd="0" destOrd="0" presId="urn:microsoft.com/office/officeart/2005/8/layout/pList2"/>
    <dgm:cxn modelId="{F8F257E6-F030-594A-8704-759B39542D20}" type="presParOf" srcId="{7EEEB3A2-E3F1-634A-90B3-F0B92D994E24}" destId="{0884829A-4847-5E49-9813-FCACCD004D60}" srcOrd="0" destOrd="0" presId="urn:microsoft.com/office/officeart/2005/8/layout/pList2"/>
    <dgm:cxn modelId="{E488E7CF-8F6D-8440-AC96-45FA1DE1789F}" type="presParOf" srcId="{7EEEB3A2-E3F1-634A-90B3-F0B92D994E24}" destId="{9D564A32-C40D-0C48-A945-FC2630223885}" srcOrd="1" destOrd="0" presId="urn:microsoft.com/office/officeart/2005/8/layout/pList2"/>
    <dgm:cxn modelId="{BB4755D6-35B4-F049-9A34-BB5B33A73906}" type="presParOf" srcId="{7EEEB3A2-E3F1-634A-90B3-F0B92D994E24}" destId="{F77D865E-1425-6E48-83E0-D977F412EE9B}" srcOrd="2" destOrd="0" presId="urn:microsoft.com/office/officeart/2005/8/layout/pList2"/>
    <dgm:cxn modelId="{5F08DD26-7577-7849-9347-3D04269C6A6F}" type="presParOf" srcId="{B4577EE9-4EF0-7545-8132-CF33D99BCC56}" destId="{4BE89A53-1726-864D-8A3C-816C090FCFC5}" srcOrd="1" destOrd="0" presId="urn:microsoft.com/office/officeart/2005/8/layout/pList2"/>
    <dgm:cxn modelId="{66D17C4D-DE16-3C44-A095-64109CA1A1D7}" type="presParOf" srcId="{B4577EE9-4EF0-7545-8132-CF33D99BCC56}" destId="{B0BAF9BE-763B-1748-B7D9-1B5D64F579A3}" srcOrd="2" destOrd="0" presId="urn:microsoft.com/office/officeart/2005/8/layout/pList2"/>
    <dgm:cxn modelId="{28784B3B-87B3-A841-A376-E11ECD881F58}" type="presParOf" srcId="{B0BAF9BE-763B-1748-B7D9-1B5D64F579A3}" destId="{65405266-D66A-574B-AE47-4F8FD20FD511}" srcOrd="0" destOrd="0" presId="urn:microsoft.com/office/officeart/2005/8/layout/pList2"/>
    <dgm:cxn modelId="{283410F6-8F24-2944-9FFE-CDF3009CD6E1}" type="presParOf" srcId="{B0BAF9BE-763B-1748-B7D9-1B5D64F579A3}" destId="{8BDE8201-9BF4-4C49-A696-DEF3B46120D1}" srcOrd="1" destOrd="0" presId="urn:microsoft.com/office/officeart/2005/8/layout/pList2"/>
    <dgm:cxn modelId="{8DD445AF-9E9F-0340-BF36-BE09CE57EF02}" type="presParOf" srcId="{B0BAF9BE-763B-1748-B7D9-1B5D64F579A3}" destId="{BA9072BC-FE6B-7046-B675-86AA1000E279}" srcOrd="2" destOrd="0" presId="urn:microsoft.com/office/officeart/2005/8/layout/pList2"/>
    <dgm:cxn modelId="{B9BD414A-6A6E-D747-ACC7-23115F6E0BA9}" type="presParOf" srcId="{B4577EE9-4EF0-7545-8132-CF33D99BCC56}" destId="{BB195A2A-746E-7B4B-9FF8-B0B50D3E149A}" srcOrd="3" destOrd="0" presId="urn:microsoft.com/office/officeart/2005/8/layout/pList2"/>
    <dgm:cxn modelId="{81391589-4202-E040-A1FB-BA737C4D2166}" type="presParOf" srcId="{B4577EE9-4EF0-7545-8132-CF33D99BCC56}" destId="{21E7CEAF-04C1-5D4D-BA46-89D6DF2202BA}" srcOrd="4" destOrd="0" presId="urn:microsoft.com/office/officeart/2005/8/layout/pList2"/>
    <dgm:cxn modelId="{7260C72B-0275-514D-996A-3C08079C7231}" type="presParOf" srcId="{21E7CEAF-04C1-5D4D-BA46-89D6DF2202BA}" destId="{1113F8B1-3ED2-EA46-9DDD-AC86613DE49C}" srcOrd="0" destOrd="0" presId="urn:microsoft.com/office/officeart/2005/8/layout/pList2"/>
    <dgm:cxn modelId="{9EA2B1C5-562A-DE41-867F-3AB8E3376540}" type="presParOf" srcId="{21E7CEAF-04C1-5D4D-BA46-89D6DF2202BA}" destId="{875DAFA4-3EEF-C947-A57D-37EEE8A1E58D}" srcOrd="1" destOrd="0" presId="urn:microsoft.com/office/officeart/2005/8/layout/pList2"/>
    <dgm:cxn modelId="{1B3CAB2E-91A8-6540-94E9-3C8D27056E9F}" type="presParOf" srcId="{21E7CEAF-04C1-5D4D-BA46-89D6DF2202BA}" destId="{D876AC20-A8FD-F04A-9536-8B560E580F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C38CCD-BFC9-4C4C-A4CE-E781170429C6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49A82766-3FBA-D842-A449-F84B1B7CAE88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Magnetic Resonance Techniques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Nuclear Magnetic Resonance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Electron Paramagnetic Resonance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Solid State NMR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Solution NMR</a:t>
          </a:r>
        </a:p>
        <a:p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Relaxometry</a:t>
          </a:r>
          <a:endParaRPr lang="en-GB" sz="1600" kern="120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</dgm:t>
    </dgm:pt>
    <dgm:pt modelId="{02796F0B-3B2F-4C4F-8FB5-84CB1AAF8E2E}" type="par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09921EA-F656-8241-AC3E-A17B92AB580F}" type="sibTrans" cxnId="{F30B6A1A-B151-F441-BFB4-D09FD4DFC56C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4AA9918-F383-BA49-A942-44986C6630BC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X-Ray Techniques</a:t>
          </a: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endParaRPr lang="en-GB" sz="2000" b="1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Bio-SAXS</a:t>
          </a:r>
        </a:p>
        <a:p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X-Ray Diffraction</a:t>
          </a:r>
        </a:p>
      </dgm:t>
    </dgm:pt>
    <dgm:pt modelId="{AEB7D1BE-4494-8840-8517-217415B2219E}" type="par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9F5BB17-0421-064F-BBA8-41DCA6CFDAF6}" type="sibTrans" cxnId="{C817F932-D8EA-D84F-8194-863611BEEE40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5A9D657-84F9-BC4F-B163-A8A76F4EF505}">
      <dgm:prSet phldrT="[Text]" custT="1"/>
      <dgm:spPr>
        <a:noFill/>
        <a:ln>
          <a:solidFill>
            <a:srgbClr val="A3D963"/>
          </a:solidFill>
        </a:ln>
      </dgm:spPr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Electron Microscopy</a:t>
          </a:r>
          <a:br>
            <a:rPr lang="en-GB" sz="2000" b="1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endParaRPr lang="en-GB" sz="2000" b="1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Cryogenic - EM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Scanning - EM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Transmission - EM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Image Processing</a:t>
          </a:r>
        </a:p>
      </dgm:t>
    </dgm:pt>
    <dgm:pt modelId="{1B0B7748-1886-3943-A6E6-08EBD6B0F677}" type="sib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BC23489-5D9D-AF40-9161-A04CF9A6E987}" type="parTrans" cxnId="{51192839-06C9-BB4B-88EB-47361A6C868E}">
      <dgm:prSet/>
      <dgm:spPr/>
      <dgm:t>
        <a:bodyPr/>
        <a:lstStyle/>
        <a:p>
          <a:endParaRPr lang="en-GB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37249AF-E75A-3C4C-8080-A74995E16501}" type="pres">
      <dgm:prSet presAssocID="{21C38CCD-BFC9-4C4C-A4CE-E781170429C6}" presName="Name0" presStyleCnt="0">
        <dgm:presLayoutVars>
          <dgm:dir/>
          <dgm:resizeHandles val="exact"/>
        </dgm:presLayoutVars>
      </dgm:prSet>
      <dgm:spPr/>
    </dgm:pt>
    <dgm:pt modelId="{6D274616-3D4E-414D-9F45-CAB3FDD7BC02}" type="pres">
      <dgm:prSet presAssocID="{21C38CCD-BFC9-4C4C-A4CE-E781170429C6}" presName="bkgdShp" presStyleLbl="alignAccFollowNode1" presStyleIdx="0" presStyleCnt="1"/>
      <dgm:spPr>
        <a:solidFill>
          <a:srgbClr val="12A8E0">
            <a:alpha val="90000"/>
          </a:srgbClr>
        </a:solidFill>
      </dgm:spPr>
    </dgm:pt>
    <dgm:pt modelId="{B4577EE9-4EF0-7545-8132-CF33D99BCC56}" type="pres">
      <dgm:prSet presAssocID="{21C38CCD-BFC9-4C4C-A4CE-E781170429C6}" presName="linComp" presStyleCnt="0"/>
      <dgm:spPr/>
    </dgm:pt>
    <dgm:pt modelId="{7EEEB3A2-E3F1-634A-90B3-F0B92D994E24}" type="pres">
      <dgm:prSet presAssocID="{55A9D657-84F9-BC4F-B163-A8A76F4EF505}" presName="compNode" presStyleCnt="0"/>
      <dgm:spPr/>
    </dgm:pt>
    <dgm:pt modelId="{0884829A-4847-5E49-9813-FCACCD004D60}" type="pres">
      <dgm:prSet presAssocID="{55A9D657-84F9-BC4F-B163-A8A76F4EF505}" presName="node" presStyleLbl="node1" presStyleIdx="0" presStyleCnt="3">
        <dgm:presLayoutVars>
          <dgm:bulletEnabled val="1"/>
        </dgm:presLayoutVars>
      </dgm:prSet>
      <dgm:spPr/>
    </dgm:pt>
    <dgm:pt modelId="{9D564A32-C40D-0C48-A945-FC2630223885}" type="pres">
      <dgm:prSet presAssocID="{55A9D657-84F9-BC4F-B163-A8A76F4EF505}" presName="invisiNode" presStyleLbl="node1" presStyleIdx="0" presStyleCnt="3"/>
      <dgm:spPr/>
    </dgm:pt>
    <dgm:pt modelId="{F77D865E-1425-6E48-83E0-D977F412EE9B}" type="pres">
      <dgm:prSet presAssocID="{55A9D657-84F9-BC4F-B163-A8A76F4EF505}" presName="imagNode" presStyleLbl="fgImgPlace1" presStyleIdx="0" presStyleCnt="3" custLinFactNeighborX="-3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</dgm:spPr>
    </dgm:pt>
    <dgm:pt modelId="{4BE89A53-1726-864D-8A3C-816C090FCFC5}" type="pres">
      <dgm:prSet presAssocID="{1B0B7748-1886-3943-A6E6-08EBD6B0F677}" presName="sibTrans" presStyleLbl="sibTrans2D1" presStyleIdx="0" presStyleCnt="0"/>
      <dgm:spPr/>
    </dgm:pt>
    <dgm:pt modelId="{B0BAF9BE-763B-1748-B7D9-1B5D64F579A3}" type="pres">
      <dgm:prSet presAssocID="{49A82766-3FBA-D842-A449-F84B1B7CAE88}" presName="compNode" presStyleCnt="0"/>
      <dgm:spPr/>
    </dgm:pt>
    <dgm:pt modelId="{65405266-D66A-574B-AE47-4F8FD20FD511}" type="pres">
      <dgm:prSet presAssocID="{49A82766-3FBA-D842-A449-F84B1B7CAE88}" presName="node" presStyleLbl="node1" presStyleIdx="1" presStyleCnt="3">
        <dgm:presLayoutVars>
          <dgm:bulletEnabled val="1"/>
        </dgm:presLayoutVars>
      </dgm:prSet>
      <dgm:spPr/>
    </dgm:pt>
    <dgm:pt modelId="{8BDE8201-9BF4-4C49-A696-DEF3B46120D1}" type="pres">
      <dgm:prSet presAssocID="{49A82766-3FBA-D842-A449-F84B1B7CAE88}" presName="invisiNode" presStyleLbl="node1" presStyleIdx="1" presStyleCnt="3"/>
      <dgm:spPr/>
    </dgm:pt>
    <dgm:pt modelId="{BA9072BC-FE6B-7046-B675-86AA1000E279}" type="pres">
      <dgm:prSet presAssocID="{49A82766-3FBA-D842-A449-F84B1B7CAE8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</dgm:spPr>
    </dgm:pt>
    <dgm:pt modelId="{BB195A2A-746E-7B4B-9FF8-B0B50D3E149A}" type="pres">
      <dgm:prSet presAssocID="{B09921EA-F656-8241-AC3E-A17B92AB580F}" presName="sibTrans" presStyleLbl="sibTrans2D1" presStyleIdx="0" presStyleCnt="0"/>
      <dgm:spPr/>
    </dgm:pt>
    <dgm:pt modelId="{21E7CEAF-04C1-5D4D-BA46-89D6DF2202BA}" type="pres">
      <dgm:prSet presAssocID="{54AA9918-F383-BA49-A942-44986C6630BC}" presName="compNode" presStyleCnt="0"/>
      <dgm:spPr/>
    </dgm:pt>
    <dgm:pt modelId="{1113F8B1-3ED2-EA46-9DDD-AC86613DE49C}" type="pres">
      <dgm:prSet presAssocID="{54AA9918-F383-BA49-A942-44986C6630BC}" presName="node" presStyleLbl="node1" presStyleIdx="2" presStyleCnt="3">
        <dgm:presLayoutVars>
          <dgm:bulletEnabled val="1"/>
        </dgm:presLayoutVars>
      </dgm:prSet>
      <dgm:spPr/>
    </dgm:pt>
    <dgm:pt modelId="{875DAFA4-3EEF-C947-A57D-37EEE8A1E58D}" type="pres">
      <dgm:prSet presAssocID="{54AA9918-F383-BA49-A942-44986C6630BC}" presName="invisiNode" presStyleLbl="node1" presStyleIdx="2" presStyleCnt="3"/>
      <dgm:spPr/>
    </dgm:pt>
    <dgm:pt modelId="{D876AC20-A8FD-F04A-9536-8B560E580FDA}" type="pres">
      <dgm:prSet presAssocID="{54AA9918-F383-BA49-A942-44986C6630BC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</dgm:spPr>
    </dgm:pt>
  </dgm:ptLst>
  <dgm:cxnLst>
    <dgm:cxn modelId="{F30B6A1A-B151-F441-BFB4-D09FD4DFC56C}" srcId="{21C38CCD-BFC9-4C4C-A4CE-E781170429C6}" destId="{49A82766-3FBA-D842-A449-F84B1B7CAE88}" srcOrd="1" destOrd="0" parTransId="{02796F0B-3B2F-4C4F-8FB5-84CB1AAF8E2E}" sibTransId="{B09921EA-F656-8241-AC3E-A17B92AB580F}"/>
    <dgm:cxn modelId="{5BA2EF1A-C2A8-6846-B8C9-FF1C61A208CD}" type="presOf" srcId="{49A82766-3FBA-D842-A449-F84B1B7CAE88}" destId="{65405266-D66A-574B-AE47-4F8FD20FD511}" srcOrd="0" destOrd="0" presId="urn:microsoft.com/office/officeart/2005/8/layout/pList2"/>
    <dgm:cxn modelId="{C817F932-D8EA-D84F-8194-863611BEEE40}" srcId="{21C38CCD-BFC9-4C4C-A4CE-E781170429C6}" destId="{54AA9918-F383-BA49-A942-44986C6630BC}" srcOrd="2" destOrd="0" parTransId="{AEB7D1BE-4494-8840-8517-217415B2219E}" sibTransId="{C9F5BB17-0421-064F-BBA8-41DCA6CFDAF6}"/>
    <dgm:cxn modelId="{51192839-06C9-BB4B-88EB-47361A6C868E}" srcId="{21C38CCD-BFC9-4C4C-A4CE-E781170429C6}" destId="{55A9D657-84F9-BC4F-B163-A8A76F4EF505}" srcOrd="0" destOrd="0" parTransId="{ABC23489-5D9D-AF40-9161-A04CF9A6E987}" sibTransId="{1B0B7748-1886-3943-A6E6-08EBD6B0F677}"/>
    <dgm:cxn modelId="{EAE95C6D-F620-0845-B3FE-D960003DADF8}" type="presOf" srcId="{54AA9918-F383-BA49-A942-44986C6630BC}" destId="{1113F8B1-3ED2-EA46-9DDD-AC86613DE49C}" srcOrd="0" destOrd="0" presId="urn:microsoft.com/office/officeart/2005/8/layout/pList2"/>
    <dgm:cxn modelId="{DBED3E91-4EA4-0941-B3A2-2BD258A956EF}" type="presOf" srcId="{21C38CCD-BFC9-4C4C-A4CE-E781170429C6}" destId="{937249AF-E75A-3C4C-8080-A74995E16501}" srcOrd="0" destOrd="0" presId="urn:microsoft.com/office/officeart/2005/8/layout/pList2"/>
    <dgm:cxn modelId="{691291A4-2E48-D445-8634-EF676779B1D3}" type="presOf" srcId="{B09921EA-F656-8241-AC3E-A17B92AB580F}" destId="{BB195A2A-746E-7B4B-9FF8-B0B50D3E149A}" srcOrd="0" destOrd="0" presId="urn:microsoft.com/office/officeart/2005/8/layout/pList2"/>
    <dgm:cxn modelId="{0EA9C2C7-D110-7E4F-8CA1-D563F6E44307}" type="presOf" srcId="{1B0B7748-1886-3943-A6E6-08EBD6B0F677}" destId="{4BE89A53-1726-864D-8A3C-816C090FCFC5}" srcOrd="0" destOrd="0" presId="urn:microsoft.com/office/officeart/2005/8/layout/pList2"/>
    <dgm:cxn modelId="{9619E9F7-F1D6-0647-9353-09345E350261}" type="presOf" srcId="{55A9D657-84F9-BC4F-B163-A8A76F4EF505}" destId="{0884829A-4847-5E49-9813-FCACCD004D60}" srcOrd="0" destOrd="0" presId="urn:microsoft.com/office/officeart/2005/8/layout/pList2"/>
    <dgm:cxn modelId="{65D2491C-2388-5E4A-A8F9-D617AB5BAD36}" type="presParOf" srcId="{937249AF-E75A-3C4C-8080-A74995E16501}" destId="{6D274616-3D4E-414D-9F45-CAB3FDD7BC02}" srcOrd="0" destOrd="0" presId="urn:microsoft.com/office/officeart/2005/8/layout/pList2"/>
    <dgm:cxn modelId="{4F1EE7CA-5116-C049-B830-0068C2B9A815}" type="presParOf" srcId="{937249AF-E75A-3C4C-8080-A74995E16501}" destId="{B4577EE9-4EF0-7545-8132-CF33D99BCC56}" srcOrd="1" destOrd="0" presId="urn:microsoft.com/office/officeart/2005/8/layout/pList2"/>
    <dgm:cxn modelId="{B7520871-49DD-8841-839F-F47A57B85CB6}" type="presParOf" srcId="{B4577EE9-4EF0-7545-8132-CF33D99BCC56}" destId="{7EEEB3A2-E3F1-634A-90B3-F0B92D994E24}" srcOrd="0" destOrd="0" presId="urn:microsoft.com/office/officeart/2005/8/layout/pList2"/>
    <dgm:cxn modelId="{F8F257E6-F030-594A-8704-759B39542D20}" type="presParOf" srcId="{7EEEB3A2-E3F1-634A-90B3-F0B92D994E24}" destId="{0884829A-4847-5E49-9813-FCACCD004D60}" srcOrd="0" destOrd="0" presId="urn:microsoft.com/office/officeart/2005/8/layout/pList2"/>
    <dgm:cxn modelId="{E488E7CF-8F6D-8440-AC96-45FA1DE1789F}" type="presParOf" srcId="{7EEEB3A2-E3F1-634A-90B3-F0B92D994E24}" destId="{9D564A32-C40D-0C48-A945-FC2630223885}" srcOrd="1" destOrd="0" presId="urn:microsoft.com/office/officeart/2005/8/layout/pList2"/>
    <dgm:cxn modelId="{BB4755D6-35B4-F049-9A34-BB5B33A73906}" type="presParOf" srcId="{7EEEB3A2-E3F1-634A-90B3-F0B92D994E24}" destId="{F77D865E-1425-6E48-83E0-D977F412EE9B}" srcOrd="2" destOrd="0" presId="urn:microsoft.com/office/officeart/2005/8/layout/pList2"/>
    <dgm:cxn modelId="{5F08DD26-7577-7849-9347-3D04269C6A6F}" type="presParOf" srcId="{B4577EE9-4EF0-7545-8132-CF33D99BCC56}" destId="{4BE89A53-1726-864D-8A3C-816C090FCFC5}" srcOrd="1" destOrd="0" presId="urn:microsoft.com/office/officeart/2005/8/layout/pList2"/>
    <dgm:cxn modelId="{66D17C4D-DE16-3C44-A095-64109CA1A1D7}" type="presParOf" srcId="{B4577EE9-4EF0-7545-8132-CF33D99BCC56}" destId="{B0BAF9BE-763B-1748-B7D9-1B5D64F579A3}" srcOrd="2" destOrd="0" presId="urn:microsoft.com/office/officeart/2005/8/layout/pList2"/>
    <dgm:cxn modelId="{28784B3B-87B3-A841-A376-E11ECD881F58}" type="presParOf" srcId="{B0BAF9BE-763B-1748-B7D9-1B5D64F579A3}" destId="{65405266-D66A-574B-AE47-4F8FD20FD511}" srcOrd="0" destOrd="0" presId="urn:microsoft.com/office/officeart/2005/8/layout/pList2"/>
    <dgm:cxn modelId="{283410F6-8F24-2944-9FFE-CDF3009CD6E1}" type="presParOf" srcId="{B0BAF9BE-763B-1748-B7D9-1B5D64F579A3}" destId="{8BDE8201-9BF4-4C49-A696-DEF3B46120D1}" srcOrd="1" destOrd="0" presId="urn:microsoft.com/office/officeart/2005/8/layout/pList2"/>
    <dgm:cxn modelId="{8DD445AF-9E9F-0340-BF36-BE09CE57EF02}" type="presParOf" srcId="{B0BAF9BE-763B-1748-B7D9-1B5D64F579A3}" destId="{BA9072BC-FE6B-7046-B675-86AA1000E279}" srcOrd="2" destOrd="0" presId="urn:microsoft.com/office/officeart/2005/8/layout/pList2"/>
    <dgm:cxn modelId="{B9BD414A-6A6E-D747-ACC7-23115F6E0BA9}" type="presParOf" srcId="{B4577EE9-4EF0-7545-8132-CF33D99BCC56}" destId="{BB195A2A-746E-7B4B-9FF8-B0B50D3E149A}" srcOrd="3" destOrd="0" presId="urn:microsoft.com/office/officeart/2005/8/layout/pList2"/>
    <dgm:cxn modelId="{81391589-4202-E040-A1FB-BA737C4D2166}" type="presParOf" srcId="{B4577EE9-4EF0-7545-8132-CF33D99BCC56}" destId="{21E7CEAF-04C1-5D4D-BA46-89D6DF2202BA}" srcOrd="4" destOrd="0" presId="urn:microsoft.com/office/officeart/2005/8/layout/pList2"/>
    <dgm:cxn modelId="{7260C72B-0275-514D-996A-3C08079C7231}" type="presParOf" srcId="{21E7CEAF-04C1-5D4D-BA46-89D6DF2202BA}" destId="{1113F8B1-3ED2-EA46-9DDD-AC86613DE49C}" srcOrd="0" destOrd="0" presId="urn:microsoft.com/office/officeart/2005/8/layout/pList2"/>
    <dgm:cxn modelId="{9EA2B1C5-562A-DE41-867F-3AB8E3376540}" type="presParOf" srcId="{21E7CEAF-04C1-5D4D-BA46-89D6DF2202BA}" destId="{875DAFA4-3EEF-C947-A57D-37EEE8A1E58D}" srcOrd="1" destOrd="0" presId="urn:microsoft.com/office/officeart/2005/8/layout/pList2"/>
    <dgm:cxn modelId="{1B3CAB2E-91A8-6540-94E9-3C8D27056E9F}" type="presParOf" srcId="{21E7CEAF-04C1-5D4D-BA46-89D6DF2202BA}" destId="{D876AC20-A8FD-F04A-9536-8B560E580F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74616-3D4E-414D-9F45-CAB3FDD7BC02}">
      <dsp:nvSpPr>
        <dsp:cNvPr id="0" name=""/>
        <dsp:cNvSpPr/>
      </dsp:nvSpPr>
      <dsp:spPr>
        <a:xfrm>
          <a:off x="0" y="0"/>
          <a:ext cx="10941978" cy="2195434"/>
        </a:xfrm>
        <a:prstGeom prst="roundRect">
          <a:avLst>
            <a:gd name="adj" fmla="val 10000"/>
          </a:avLst>
        </a:prstGeom>
        <a:solidFill>
          <a:srgbClr val="12A8E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D865E-1425-6E48-83E0-D977F412EE9B}">
      <dsp:nvSpPr>
        <dsp:cNvPr id="0" name=""/>
        <dsp:cNvSpPr/>
      </dsp:nvSpPr>
      <dsp:spPr>
        <a:xfrm>
          <a:off x="328259" y="292724"/>
          <a:ext cx="3214206" cy="16099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4829A-4847-5E49-9813-FCACCD004D60}">
      <dsp:nvSpPr>
        <dsp:cNvPr id="0" name=""/>
        <dsp:cNvSpPr/>
      </dsp:nvSpPr>
      <dsp:spPr>
        <a:xfrm rot="10800000">
          <a:off x="328259" y="2195434"/>
          <a:ext cx="3214206" cy="2683309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Crystallisation</a:t>
          </a:r>
          <a:b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endParaRPr lang="en-GB" sz="2000" b="1" kern="12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Macromolecular crystallisation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Membrane protein crystallisation</a:t>
          </a:r>
        </a:p>
      </dsp:txBody>
      <dsp:txXfrm rot="10800000">
        <a:off x="410780" y="2195434"/>
        <a:ext cx="3049164" cy="2600788"/>
      </dsp:txXfrm>
    </dsp:sp>
    <dsp:sp modelId="{BA9072BC-FE6B-7046-B675-86AA1000E279}">
      <dsp:nvSpPr>
        <dsp:cNvPr id="0" name=""/>
        <dsp:cNvSpPr/>
      </dsp:nvSpPr>
      <dsp:spPr>
        <a:xfrm>
          <a:off x="3863885" y="292724"/>
          <a:ext cx="3214206" cy="16099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05266-D66A-574B-AE47-4F8FD20FD511}">
      <dsp:nvSpPr>
        <dsp:cNvPr id="0" name=""/>
        <dsp:cNvSpPr/>
      </dsp:nvSpPr>
      <dsp:spPr>
        <a:xfrm rot="10800000">
          <a:off x="3863885" y="2195434"/>
          <a:ext cx="3214206" cy="2683309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Nanobody Discovery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Domain-Specific Nanobodies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Megabodies</a:t>
          </a:r>
          <a:endParaRPr lang="en-GB" sz="1400" kern="12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10800000">
        <a:off x="3946406" y="2195434"/>
        <a:ext cx="3049164" cy="2600788"/>
      </dsp:txXfrm>
    </dsp:sp>
    <dsp:sp modelId="{D876AC20-A8FD-F04A-9536-8B560E580FDA}">
      <dsp:nvSpPr>
        <dsp:cNvPr id="0" name=""/>
        <dsp:cNvSpPr/>
      </dsp:nvSpPr>
      <dsp:spPr>
        <a:xfrm>
          <a:off x="7399512" y="292724"/>
          <a:ext cx="3214206" cy="16099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3F8B1-3ED2-EA46-9DDD-AC86613DE49C}">
      <dsp:nvSpPr>
        <dsp:cNvPr id="0" name=""/>
        <dsp:cNvSpPr/>
      </dsp:nvSpPr>
      <dsp:spPr>
        <a:xfrm rot="10800000">
          <a:off x="7399512" y="2195434"/>
          <a:ext cx="3214206" cy="2683309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Protein Production</a:t>
          </a:r>
          <a:br>
            <a:rPr lang="en-GB" sz="2000" b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endParaRPr lang="en-GB" sz="2000" b="1" kern="12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Cell-free expression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1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E. coli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Insect cells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Mammalian cells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Library-based screening</a:t>
          </a:r>
        </a:p>
      </dsp:txBody>
      <dsp:txXfrm rot="10800000">
        <a:off x="7482033" y="2195434"/>
        <a:ext cx="3049164" cy="2600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74616-3D4E-414D-9F45-CAB3FDD7BC02}">
      <dsp:nvSpPr>
        <dsp:cNvPr id="0" name=""/>
        <dsp:cNvSpPr/>
      </dsp:nvSpPr>
      <dsp:spPr>
        <a:xfrm>
          <a:off x="0" y="0"/>
          <a:ext cx="10941978" cy="2188951"/>
        </a:xfrm>
        <a:prstGeom prst="roundRect">
          <a:avLst>
            <a:gd name="adj" fmla="val 10000"/>
          </a:avLst>
        </a:prstGeom>
        <a:solidFill>
          <a:srgbClr val="12A8E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D865E-1425-6E48-83E0-D977F412EE9B}">
      <dsp:nvSpPr>
        <dsp:cNvPr id="0" name=""/>
        <dsp:cNvSpPr/>
      </dsp:nvSpPr>
      <dsp:spPr>
        <a:xfrm>
          <a:off x="328259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4829A-4847-5E49-9813-FCACCD004D60}">
      <dsp:nvSpPr>
        <dsp:cNvPr id="0" name=""/>
        <dsp:cNvSpPr/>
      </dsp:nvSpPr>
      <dsp:spPr>
        <a:xfrm rot="10800000">
          <a:off x="328259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/>
            </a:rPr>
            <a:t>Imaging</a:t>
          </a: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/>
            </a:rPr>
          </a:br>
          <a:endParaRPr lang="en-GB" sz="2000" b="1" kern="1200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Confocal Microscopy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Time-Lapse Microscopy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/>
            </a:rPr>
            <a:t>Super-Resolution Microscopy (stochastic and deterministic)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Flow cytometry</a:t>
          </a:r>
        </a:p>
      </dsp:txBody>
      <dsp:txXfrm rot="10800000">
        <a:off x="410536" y="2188951"/>
        <a:ext cx="3049652" cy="2593108"/>
      </dsp:txXfrm>
    </dsp:sp>
    <dsp:sp modelId="{BA9072BC-FE6B-7046-B675-86AA1000E279}">
      <dsp:nvSpPr>
        <dsp:cNvPr id="0" name=""/>
        <dsp:cNvSpPr/>
      </dsp:nvSpPr>
      <dsp:spPr>
        <a:xfrm>
          <a:off x="3863885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05266-D66A-574B-AE47-4F8FD20FD511}">
      <dsp:nvSpPr>
        <dsp:cNvPr id="0" name=""/>
        <dsp:cNvSpPr/>
      </dsp:nvSpPr>
      <dsp:spPr>
        <a:xfrm rot="10800000">
          <a:off x="3863885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/>
            </a:rPr>
            <a:t>Mass Spectrometry</a:t>
          </a: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/>
            </a:rPr>
          </a:br>
          <a:endParaRPr lang="en-GB" sz="2000" b="1" kern="1200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Native MS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Proteomic MS</a:t>
          </a:r>
          <a:endParaRPr lang="en-GB" sz="1400" b="0" kern="120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HDX MS</a:t>
          </a:r>
        </a:p>
      </dsp:txBody>
      <dsp:txXfrm rot="10800000">
        <a:off x="3946162" y="2188951"/>
        <a:ext cx="3049652" cy="2593108"/>
      </dsp:txXfrm>
    </dsp:sp>
    <dsp:sp modelId="{D876AC20-A8FD-F04A-9536-8B560E580FDA}">
      <dsp:nvSpPr>
        <dsp:cNvPr id="0" name=""/>
        <dsp:cNvSpPr/>
      </dsp:nvSpPr>
      <dsp:spPr>
        <a:xfrm>
          <a:off x="7399512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3F8B1-3ED2-EA46-9DDD-AC86613DE49C}">
      <dsp:nvSpPr>
        <dsp:cNvPr id="0" name=""/>
        <dsp:cNvSpPr/>
      </dsp:nvSpPr>
      <dsp:spPr>
        <a:xfrm rot="10800000">
          <a:off x="7399512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Molecular Biophysics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Biophysical Characterisation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Surface Plasmon Resonance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Thermal Shift Assay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/>
            </a:rPr>
            <a:t>Analytical </a:t>
          </a:r>
          <a:r>
            <a:rPr lang="en-GB" sz="1400" b="0" kern="1200" err="1">
              <a:solidFill>
                <a:srgbClr val="54585A"/>
              </a:solidFill>
              <a:latin typeface="Verdana"/>
              <a:ea typeface="Verdana"/>
              <a:cs typeface="Verdana"/>
            </a:rPr>
            <a:t>Ultracentrifugion</a:t>
          </a:r>
          <a:endParaRPr lang="en-GB" sz="1400" b="0" kern="1200">
            <a:solidFill>
              <a:srgbClr val="54585A"/>
            </a:solidFill>
            <a:latin typeface="Verdana"/>
            <a:ea typeface="Verdana"/>
            <a:cs typeface="Verdana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Calorimetry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Circular Dichroism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Microscale Thermophoresis</a:t>
          </a:r>
        </a:p>
      </dsp:txBody>
      <dsp:txXfrm rot="10800000">
        <a:off x="7481789" y="2188951"/>
        <a:ext cx="3049652" cy="2593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74616-3D4E-414D-9F45-CAB3FDD7BC02}">
      <dsp:nvSpPr>
        <dsp:cNvPr id="0" name=""/>
        <dsp:cNvSpPr/>
      </dsp:nvSpPr>
      <dsp:spPr>
        <a:xfrm>
          <a:off x="0" y="0"/>
          <a:ext cx="10941978" cy="2188951"/>
        </a:xfrm>
        <a:prstGeom prst="roundRect">
          <a:avLst>
            <a:gd name="adj" fmla="val 10000"/>
          </a:avLst>
        </a:prstGeom>
        <a:solidFill>
          <a:srgbClr val="12A8E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D865E-1425-6E48-83E0-D977F412EE9B}">
      <dsp:nvSpPr>
        <dsp:cNvPr id="0" name=""/>
        <dsp:cNvSpPr/>
      </dsp:nvSpPr>
      <dsp:spPr>
        <a:xfrm>
          <a:off x="317973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4829A-4847-5E49-9813-FCACCD004D60}">
      <dsp:nvSpPr>
        <dsp:cNvPr id="0" name=""/>
        <dsp:cNvSpPr/>
      </dsp:nvSpPr>
      <dsp:spPr>
        <a:xfrm rot="10800000">
          <a:off x="328259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Electron Microscopy</a:t>
          </a: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endParaRPr lang="en-GB" sz="2000" b="1" kern="1200">
            <a:solidFill>
              <a:srgbClr val="54585A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Cryogenic - 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Scanning - 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Transmission - 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Image Processing</a:t>
          </a:r>
        </a:p>
      </dsp:txBody>
      <dsp:txXfrm rot="10800000">
        <a:off x="410536" y="2188951"/>
        <a:ext cx="3049652" cy="2593108"/>
      </dsp:txXfrm>
    </dsp:sp>
    <dsp:sp modelId="{BA9072BC-FE6B-7046-B675-86AA1000E279}">
      <dsp:nvSpPr>
        <dsp:cNvPr id="0" name=""/>
        <dsp:cNvSpPr/>
      </dsp:nvSpPr>
      <dsp:spPr>
        <a:xfrm>
          <a:off x="3863885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05266-D66A-574B-AE47-4F8FD20FD511}">
      <dsp:nvSpPr>
        <dsp:cNvPr id="0" name=""/>
        <dsp:cNvSpPr/>
      </dsp:nvSpPr>
      <dsp:spPr>
        <a:xfrm rot="10800000">
          <a:off x="3863885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Magnetic Resonance Techniques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Nuclear Magnetic Resonance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Electron Paramagnetic Resonance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Solid State NMR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Solution NMR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Relaxometry</a:t>
          </a:r>
          <a:endParaRPr lang="en-GB" sz="1600" kern="120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</dsp:txBody>
      <dsp:txXfrm rot="10800000">
        <a:off x="3946162" y="2188951"/>
        <a:ext cx="3049652" cy="2593108"/>
      </dsp:txXfrm>
    </dsp:sp>
    <dsp:sp modelId="{D876AC20-A8FD-F04A-9536-8B560E580FDA}">
      <dsp:nvSpPr>
        <dsp:cNvPr id="0" name=""/>
        <dsp:cNvSpPr/>
      </dsp:nvSpPr>
      <dsp:spPr>
        <a:xfrm>
          <a:off x="7399512" y="291860"/>
          <a:ext cx="3214206" cy="16052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3F8B1-3ED2-EA46-9DDD-AC86613DE49C}">
      <dsp:nvSpPr>
        <dsp:cNvPr id="0" name=""/>
        <dsp:cNvSpPr/>
      </dsp:nvSpPr>
      <dsp:spPr>
        <a:xfrm rot="10800000">
          <a:off x="7399512" y="2188951"/>
          <a:ext cx="3214206" cy="2675385"/>
        </a:xfrm>
        <a:prstGeom prst="round2SameRect">
          <a:avLst>
            <a:gd name="adj1" fmla="val 10500"/>
            <a:gd name="adj2" fmla="val 0"/>
          </a:avLst>
        </a:prstGeom>
        <a:noFill/>
        <a:ln w="12700" cap="flat" cmpd="sng" algn="ctr">
          <a:solidFill>
            <a:srgbClr val="A3D9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X-Ray Techniques</a:t>
          </a: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br>
            <a:rPr lang="en-GB" sz="2000" b="1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</a:br>
          <a:endParaRPr lang="en-GB" sz="2000" b="1" kern="1200">
            <a:solidFill>
              <a:srgbClr val="54585A"/>
            </a:solidFill>
            <a:latin typeface="Verdana"/>
            <a:ea typeface="Verdana"/>
            <a:cs typeface="Verdana" panose="020B060403050404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Bio-SAXS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rPr>
            <a:t>X-Ray Diffraction</a:t>
          </a:r>
        </a:p>
      </dsp:txBody>
      <dsp:txXfrm rot="10800000">
        <a:off x="7481789" y="2188951"/>
        <a:ext cx="3049652" cy="2593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D4F036-0B88-20E9-7E37-B5BDC49E5B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7BB41-0844-0AF2-F0C0-DE6A2D4ACD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424C7-64C3-6FA5-5667-F0A5CC1146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8C123-C648-D14C-9CBD-2490D5ECA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09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393A5-9268-E146-A7A2-D0301952B5DB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8C8DB-8B5D-C344-B4EE-85AB6495A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6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DAE4-A6D5-DC42-A3A8-C82F5FB0B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26393-8F97-1F43-9554-23E720C5B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3446-564A-2E48-A7FE-569D2CF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CCBEA-21D1-004E-9D48-5A0429EE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75EAE-292C-0346-9982-2BCC7540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2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BD18-C51A-9244-8C11-8743AA00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B67792-975E-DB43-9AF1-BCE2AB174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258-3381-0649-BC58-2E0E9406F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94E68-2BEE-4D40-A2A0-7C736D42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0A70-083E-544B-B804-29818EC1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969F9-682F-1E46-BD72-3865BD73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63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A9FF-515D-BB42-827E-F7D575EC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6B56C-361D-8F4E-B84B-D02EFD671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E9D7B-AFA9-354A-ACBB-1225CE80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E74F-1988-024D-8B92-B3B78455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6A808-D8CF-1F48-8FF0-1D9386E7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73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806FCB-6AF3-E84B-BD08-7CB035A0F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1AB17-93AA-264D-A2BB-7295620B9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9A455-7893-3145-944B-E13636D3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F877-13F7-4943-AED1-65553B2F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72F5A-2B90-0744-B91F-410A06A5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516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5C2B-743C-5442-4DF8-A6F5D2E79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9DBB2-8BF0-A500-9086-C01AECF4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F6E1-8B2B-B0CE-1F80-505C2FB1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7D360-A645-D670-A65C-121B82FB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8A3B6-B06E-EA15-F5BB-C29CED6C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01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15A9-DB6D-B446-0D8A-2D87A1E6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AC06-B9A6-5C18-FCCE-12D280BA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3AA05-2597-A4F6-0507-3805215F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D4934-3B45-48C1-B9BF-B11F7B5E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71DFC-324E-5023-C310-7A8EB9B8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003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02420-8D97-F8AE-9E04-B7D88307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603F-4304-5968-E148-C24768751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6F304-CC67-1BDC-B809-6BE4BB60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D16EA-17BF-258E-25B8-B5CC49AE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152E-B976-20CD-DB1C-391F3FFE0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153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ED86-DC3A-C50D-98AC-81AE92AC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8A4D6-2B91-C475-D526-9577A736E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B23FB-0B18-22ED-5F97-DF63371EF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DC9F9-78E2-66DD-8501-1DCFB572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C195B-16FB-7451-9A96-E77AC571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A6B53-6891-A31A-B8DF-2B625A10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725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D58F8-57D5-423D-30E1-2F5CB632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A4D80-3894-84C0-9D38-1E02BB7F2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6FFD8-B475-2EE6-22A7-6590D4CFB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4DE13-06A0-393A-790A-F9A9BE65F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6FBA3-3411-69B2-674A-97B2C1BE5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F5879-F14B-A1EB-C612-80D4D77E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6E1B0-7DCD-E3F4-5AB9-3A139E9F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2031F-1B94-6ED2-E83E-1447C09A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908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BDF4-8E16-FD90-96F9-A6B59106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7AC5B-9C9D-1A77-EF59-6BEA35A2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ED62A-DDCE-38BD-F915-F05996D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F7BF6-7437-E9FA-9DE5-14AEE7D4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174FF-2C45-215B-2DD1-28F6AAA2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5BDDF-FA40-DF93-1072-584F1B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3F242-CBEA-76C3-2BD4-A699AEB0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79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71143-C540-DBA3-D828-CFC494D09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180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C33F2-3C11-49E0-0FB9-75508652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28D17-EE33-A939-2771-E834CECF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CCC9-487F-1B9F-88EF-6F2E0E59F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9F1BC-0C14-9B93-F43F-CFC15588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3BE27-A2A7-CDEC-2186-D6C9D7A4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4C032-E945-4C31-41C9-3FBC70B8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648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F529-1B8F-5034-FFD3-7C2E27CF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64E7B-EBA3-673C-3220-C991AE59C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CF280-C993-86F1-B7F5-B95842FA0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77908-1B61-6E1E-CB1F-C12BC632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AC62-E799-D312-62FC-6AF070C51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ACFB5-6397-04F1-4995-CE80F34D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04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DFD0-7859-19AF-FAFF-396C7E40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0723C-5360-2470-E0B4-3EDD31DEB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38E8D-CDA9-B98C-B5D8-7BCC5DD9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A0AE5-C0EE-3C96-FC5C-0F66ED21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3AC2C-8BF8-0A56-C728-4B51F4A8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7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B56C6-1681-906D-7AFA-C1FC284DB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00A5C-198C-CD48-0D1F-6E219E6ED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8F74-A2BD-E3B7-56E2-6FA88648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7E7B6A-471E-264F-B70C-9893090882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9FF7D-D9FB-1339-509D-04BC0749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919DD-ABAC-5C9D-86C9-2650937F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1CFFD1-D62A-3040-991F-6B82E5DA0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29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60F6-B43E-0582-771B-7B28E1198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E8F9E-9879-BEE3-FEAC-9B5D28D00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1BB70-7BF5-1C21-5F45-64DD63B14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5CD4F-498D-18D4-FF45-2E7B107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8DFD-AD0D-BADE-AF0A-2271979B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014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06D7-4354-01B1-F367-B156B990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F7CBD-5D25-71A5-53BB-AE8A0ABED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7673E-75C3-9208-3515-E19534E5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704F2-C0DA-7F4D-2918-7FB23A2D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391CC-2AF7-E366-23B6-445DAAC3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F536CC-6046-4CD5-368A-F05992D74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28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7861-458A-6553-E53F-14F89276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6C073-40B0-2BD1-A391-FCA907F8D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A29C9-ADDB-7816-43C4-662BC5E7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B3A28-2C96-C902-11AA-94A54F0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C7B2D-4F1D-B07E-FEBE-63736674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860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90C8-E95C-DB4F-755D-45265793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B9AA0-0CC7-6DE4-57CB-2189D8B21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235C7-3F6D-3043-8BB8-8C38F462A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F7341-05E0-3E90-F8FA-F3F87ADD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1D141-EAD0-080A-B59C-F875F170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5F3B-E5A5-2F5E-9EB9-A5022A94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648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34DC-8FCD-E77D-119D-03D1BFD6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F2409-1D4A-A9AB-2081-494033D62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B3D68-F2DD-487E-546B-4D0F5D208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3888A-2C75-31C8-4F70-F4AFD87B3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D22416-7C19-5A3E-993A-30CF721F2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7AE7A-D396-857E-6A3F-FEB236E3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28ECE-B5A9-3D38-3CF3-E3AAF126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5E14D-EF92-E9F5-EDA0-522070A17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612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B2F5-E84C-6AFF-B871-ECFC8975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72917D-9471-F3DF-8493-DDC85112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6487A-7564-A2C8-6D67-93B3F338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3401C-EEC7-43B4-5881-5334997A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4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A6BF-E814-F74A-9F2A-0509299B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4932-F1A2-2A48-9C00-A2C16ED07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168C-3FAF-924A-8B0C-12D2F864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7D215-BC72-BC4A-A051-B8EE8E37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E56FC-83E7-CE4E-B002-1C7C8FAD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043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5A797-7AEA-213A-6500-496DE5E0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37715-A489-1273-78A4-160E7C86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84948-B423-1012-7CFB-E78C450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12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1A87-0CD0-EDA3-2F75-DD590AF5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D15C-1F2F-C33D-3C5A-EC812AF2E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915CF-537D-B3AC-B268-04B5807CF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BCE18-BBF2-D5CA-3D4A-B4F4E751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4E6EE-E4DC-E5FB-84F6-4C630C0A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19B2B-9D72-18ED-9EE6-43DDAB20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498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5A0EB-97AC-94AC-63E7-1C815A44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99AC8-6C6F-66CE-561E-95E55C9915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68680-771E-93D7-BA94-8EC81AE63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C6677-4171-3ED5-E001-BFBCDDA8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04EC9-5D58-3CA3-B2EE-C7D1C9F0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564-AF37-43F8-5CC3-870C0464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103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6426-9AFE-58CD-8122-A05C58B1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9BCB6-AB19-CF97-C32F-9B9D3A919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6D2BE-F27B-20E5-8301-940DB923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4399-46CE-023F-3AB7-4EAABA4C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51951-635A-2ECB-1543-AAAFFCEA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895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CA898-CF96-E7D5-AF33-28F03F1AA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F1AF8-1845-E2AE-A741-DCC9D108D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1A231-B0D9-CEF7-3357-8D554B9C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3795F-23E3-B08D-3614-7804E209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C6545-4C3C-80F6-4054-5E60C1B6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473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E55D6-8868-551F-755B-F30C07A9A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BC0BF-40A9-03F9-A33B-B1A4E2408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CDEAE-E6E3-BA2E-F618-7D8808B13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E8427-C080-0F5F-EA46-F462D3CC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C6F70-1E9B-B61C-4A4B-B19B0AB2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40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79A7-09CE-4591-C2B7-9226508A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DBD8B-FFB5-BBF7-6225-6CFA76D17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9828B-2A9B-E0EB-E3B8-BC1EACC2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3BD28-8303-2F24-AA9A-4E1ABD08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5D0E-2B40-FB10-3A22-FEFF7E64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640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B72E-B7D5-B7B8-4A25-CDAC628E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A1581-547B-BBD6-579C-2C66D15F2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C2454-156F-02FC-EA83-15FE71AF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FF195-8693-CF89-B1DE-364AD7799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A20F-5936-7118-F6B5-D47F4949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66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FCA0-942E-5CFF-7F88-3CDE51AE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70BD3-BBC5-3758-D6F4-619A62FB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700C0-EFB2-9991-196A-7505C51B4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774-B524-6BA7-0474-43D7CA22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149A3-D586-293A-0265-B0E9AE63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FB25F-9585-E31F-5CC1-FADAA2F9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55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4F9D5-ABD7-3712-757D-E961E3A21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13883-2645-3C41-1C97-C1095BC0D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F8B41-1C3F-5122-C491-0791B4C6B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B962E-A68B-267B-3C8A-5C6425717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8AE50-1074-B96A-752B-235C9C909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6E9BE-458F-E36F-9ED1-03A90B53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B92D6-90DE-55FA-132C-E5FDBD8A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2C5E0B-AF5A-18F7-954B-71FC4D4D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00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668-910A-1D47-B606-77687A2A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336F9-2F45-5A43-9B73-245A74873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716CF-0C45-DF42-9AEA-2161BA33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9F17F-A0F4-0347-869A-97370F3A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F4D6D-6788-B149-85BE-C3FBAA75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36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0D7B-F660-C5FE-AF5D-B509072C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DB91F-7A80-C8B0-06FB-061F3F7E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0DB0C-8E6D-A4A1-192D-E7287B85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BE6A6-FB0B-9058-7FF9-A5A185892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35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457D5-7DA6-DDEC-B47F-53CABEEB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755E95-3289-F1F7-16E1-4816DB24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6F95C-F345-7008-6108-262EB5B7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70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6061-B1A7-8A94-E8FF-E04E32078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A6FA-CC69-6354-50FE-616F1F7AE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33D19-3479-07A1-10BE-A1B6A8EE9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8B13B-9949-20EA-9E2A-5D3A4512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26D3C-D457-D25A-BB4B-DCE11459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DA3D4-5812-F309-ED12-6B2CC69C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918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FA2A3-C205-2327-4A61-59C316E2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EF2196-80D0-8CE5-061E-A99ECAFD6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7CACA-5066-C3E7-B685-FD606B5A6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EA64C-ACD9-8059-0404-2E36B2D4F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B7E7B-0552-05E0-1116-27EF7EFB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330E5-0040-6E7F-9682-CA27E7C4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14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688F8-03AC-F2F0-CF66-2939DBE15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83FEC-10BF-33AB-C090-0BE1D5BA4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BF62F-C4F9-217F-B0C1-5ED19275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F98C-CDD6-CAF7-97DD-FCB4612D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CC57F-04E5-16D1-613A-84337A2A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35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3D35BC-6E74-210D-6331-DF6B43BBD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B3B7B-E831-94DF-FC95-210769D5A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30BC-0D1C-F353-99A6-9B1340852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95EBD-A6BE-21D2-832B-BC42493A0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0770D-3666-9335-FA89-29C5AACD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68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3D9B-AAA4-5D4A-AE9E-81F96298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A7A95-D9BF-F243-96B5-39BE995C0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9050-4731-4F4A-8602-4D8E7A3E7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7654A-D5CE-6644-B882-4DC73B8C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351DF-8983-D542-9B34-CFF67101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6A955-EADC-864A-AF85-27022D56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12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2A1-E09C-9D4B-885D-E104FE1B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ADE4-DAE9-124F-AEF4-B03C3A07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9E979-0F84-2E4F-ADE9-B77DA4E0F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35A4-7607-8442-83F5-C2C8F7639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CF5B71-CAEC-DF49-A3F3-69286D848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ED555-B3BC-314F-80BB-CB26A5C72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8556A-4FF3-3F4E-8B1B-EBF407D0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F7C02-1DA7-C74A-80CF-271E0887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07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7123-4380-174A-AA8B-D22BE661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EAED7-AB41-6249-A0CB-8B320D6F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33104-58A4-0F46-807E-1A6F01B95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BD3BB-53F1-B84B-911D-F5F81AC0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49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79147-16C6-444D-9A5B-1DBDF2FB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D1DA7-3FD2-1D41-9091-5BCECF05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EFB78-AD9C-3244-8367-7E5064C3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7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40E4-CD74-8549-B0F0-3E9BC2DB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021AE-0A29-5044-AD22-E5F411438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9BF45-BB5B-A043-BB83-F247B1D0C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921C5-0042-D642-B447-0446B1DE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462A88-6E24-854F-9F16-1DD21F51CA59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9CF6-8E2E-3847-ADF8-1835E084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96E61-6F69-6148-872C-C4C6231A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0C661-2795-9E48-9837-A2992866EE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90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769DF73-F2DA-0042-B58A-0BA476B07B3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494845-D53B-100F-46E4-425F231365AE}"/>
              </a:ext>
            </a:extLst>
          </p:cNvPr>
          <p:cNvSpPr/>
          <p:nvPr userDrawn="1"/>
        </p:nvSpPr>
        <p:spPr>
          <a:xfrm>
            <a:off x="5197033" y="6227180"/>
            <a:ext cx="347240" cy="358815"/>
          </a:xfrm>
          <a:prstGeom prst="rect">
            <a:avLst/>
          </a:prstGeom>
          <a:solidFill>
            <a:srgbClr val="12A8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29C304A2-6635-CA90-4CAB-DD836734E4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51130" y="6256840"/>
            <a:ext cx="293143" cy="29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3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several colorful objects&#10;&#10;Description automatically generated">
            <a:extLst>
              <a:ext uri="{FF2B5EF4-FFF2-40B4-BE49-F238E27FC236}">
                <a16:creationId xmlns:a16="http://schemas.microsoft.com/office/drawing/2014/main" id="{2FA21DF8-6E17-CE80-8A1D-9435ABD7A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2741"/>
          <a:stretch/>
        </p:blipFill>
        <p:spPr>
          <a:xfrm>
            <a:off x="3372924" y="0"/>
            <a:ext cx="8819076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FB1271D1-ADC4-BCF5-3EF9-24D483C52A1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9330" y="129208"/>
            <a:ext cx="4735030" cy="1709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73A83-1B63-7639-71EC-9E6F4AF6AF9D}"/>
              </a:ext>
            </a:extLst>
          </p:cNvPr>
          <p:cNvSpPr txBox="1"/>
          <p:nvPr userDrawn="1"/>
        </p:nvSpPr>
        <p:spPr>
          <a:xfrm>
            <a:off x="115115" y="1972774"/>
            <a:ext cx="37271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>
                <a:solidFill>
                  <a:srgbClr val="12A8E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leading </a:t>
            </a:r>
          </a:p>
          <a:p>
            <a:pPr algn="l"/>
            <a:r>
              <a:rPr lang="en-GB" sz="2400" b="0" i="0">
                <a:solidFill>
                  <a:srgbClr val="12A8E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structural biology research infrastructure</a:t>
            </a:r>
            <a:endParaRPr lang="en-GB" sz="24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 descr="A white line on a blue circle&#10;&#10;Description automatically generated">
            <a:extLst>
              <a:ext uri="{FF2B5EF4-FFF2-40B4-BE49-F238E27FC236}">
                <a16:creationId xmlns:a16="http://schemas.microsoft.com/office/drawing/2014/main" id="{BA1764BB-3C23-F94A-1454-9FBE8A1070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115" y="4866401"/>
            <a:ext cx="725557" cy="725557"/>
          </a:xfrm>
          <a:prstGeom prst="rect">
            <a:avLst/>
          </a:prstGeom>
        </p:spPr>
      </p:pic>
      <p:pic>
        <p:nvPicPr>
          <p:cNvPr id="15" name="Picture 14" descr="A white outline of a paper with a symbol and a stamp on it&#10;&#10;Description automatically generated">
            <a:extLst>
              <a:ext uri="{FF2B5EF4-FFF2-40B4-BE49-F238E27FC236}">
                <a16:creationId xmlns:a16="http://schemas.microsoft.com/office/drawing/2014/main" id="{66DA96DC-B224-19C0-34AE-9BCF62E5A0F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711124" y="4866401"/>
            <a:ext cx="725557" cy="725557"/>
          </a:xfrm>
          <a:prstGeom prst="rect">
            <a:avLst/>
          </a:prstGeom>
        </p:spPr>
      </p:pic>
      <p:pic>
        <p:nvPicPr>
          <p:cNvPr id="17" name="Picture 16" descr="A blue circle with white outline of people and a sign with a atom&#10;&#10;Description automatically generated">
            <a:extLst>
              <a:ext uri="{FF2B5EF4-FFF2-40B4-BE49-F238E27FC236}">
                <a16:creationId xmlns:a16="http://schemas.microsoft.com/office/drawing/2014/main" id="{0CB40EED-55ED-45C8-E560-2BAA345578B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711124" y="3816961"/>
            <a:ext cx="725557" cy="725557"/>
          </a:xfrm>
          <a:prstGeom prst="rect">
            <a:avLst/>
          </a:prstGeom>
        </p:spPr>
      </p:pic>
      <p:pic>
        <p:nvPicPr>
          <p:cNvPr id="20" name="Picture 19" descr="A white outline of a pin and a map pointer&#10;&#10;Description automatically generated">
            <a:extLst>
              <a:ext uri="{FF2B5EF4-FFF2-40B4-BE49-F238E27FC236}">
                <a16:creationId xmlns:a16="http://schemas.microsoft.com/office/drawing/2014/main" id="{E1A28E62-FC15-8AB6-C582-B20F814EDBE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115" y="3816961"/>
            <a:ext cx="725557" cy="7255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F567A9-70E4-A598-5641-DF7E68ECC5E9}"/>
              </a:ext>
            </a:extLst>
          </p:cNvPr>
          <p:cNvSpPr txBox="1"/>
          <p:nvPr userDrawn="1"/>
        </p:nvSpPr>
        <p:spPr>
          <a:xfrm>
            <a:off x="840671" y="4025851"/>
            <a:ext cx="1737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Visits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F0F2F2-3588-0F77-32FA-C519F80D0E53}"/>
              </a:ext>
            </a:extLst>
          </p:cNvPr>
          <p:cNvSpPr txBox="1"/>
          <p:nvPr userDrawn="1"/>
        </p:nvSpPr>
        <p:spPr>
          <a:xfrm>
            <a:off x="3436680" y="4025851"/>
            <a:ext cx="1211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8CBF1E-7C11-0471-7D1F-A0BC20574E3C}"/>
              </a:ext>
            </a:extLst>
          </p:cNvPr>
          <p:cNvSpPr txBox="1"/>
          <p:nvPr userDrawn="1"/>
        </p:nvSpPr>
        <p:spPr>
          <a:xfrm>
            <a:off x="840671" y="5075291"/>
            <a:ext cx="150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Internships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62E711-B665-7466-998C-1B0B04EBFB8A}"/>
              </a:ext>
            </a:extLst>
          </p:cNvPr>
          <p:cNvSpPr txBox="1"/>
          <p:nvPr userDrawn="1"/>
        </p:nvSpPr>
        <p:spPr>
          <a:xfrm>
            <a:off x="3436680" y="5075291"/>
            <a:ext cx="1611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 Funding</a:t>
            </a:r>
          </a:p>
        </p:txBody>
      </p:sp>
      <p:pic>
        <p:nvPicPr>
          <p:cNvPr id="26" name="Picture 25" descr="A blue globe with black background&#10;&#10;Description automatically generated">
            <a:extLst>
              <a:ext uri="{FF2B5EF4-FFF2-40B4-BE49-F238E27FC236}">
                <a16:creationId xmlns:a16="http://schemas.microsoft.com/office/drawing/2014/main" id="{8DAB30F8-E791-E0EE-2903-44A98FAD99E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56802" y="6321286"/>
            <a:ext cx="450298" cy="4502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20DD74-7CF6-4675-E2DA-483CD0F5D2C6}"/>
              </a:ext>
            </a:extLst>
          </p:cNvPr>
          <p:cNvSpPr txBox="1"/>
          <p:nvPr userDrawn="1"/>
        </p:nvSpPr>
        <p:spPr>
          <a:xfrm>
            <a:off x="632696" y="6392546"/>
            <a:ext cx="163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instruct-eric.org</a:t>
            </a:r>
          </a:p>
        </p:txBody>
      </p:sp>
      <p:pic>
        <p:nvPicPr>
          <p:cNvPr id="29" name="Picture 28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EC4203D2-5D5D-2557-B30B-826A6A0C575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319003" y="6321286"/>
            <a:ext cx="450298" cy="4502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311964-3C20-BDB5-019E-E12B8ACCD1CF}"/>
              </a:ext>
            </a:extLst>
          </p:cNvPr>
          <p:cNvSpPr txBox="1"/>
          <p:nvPr userDrawn="1"/>
        </p:nvSpPr>
        <p:spPr>
          <a:xfrm>
            <a:off x="2769301" y="6392546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@instructhub</a:t>
            </a:r>
          </a:p>
        </p:txBody>
      </p:sp>
    </p:spTree>
    <p:extLst>
      <p:ext uri="{BB962C8B-B14F-4D97-AF65-F5344CB8AC3E}">
        <p14:creationId xmlns:p14="http://schemas.microsoft.com/office/powerpoint/2010/main" val="3723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4E19C-E77F-9B94-3979-7BEF9F18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2791C-B96A-A439-CAB1-AD103A9CA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D0728-248D-ECA8-8D50-C54D54199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53BB1-7F19-A94A-8F7B-820C4FADF3FF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5F122-67F3-A650-0478-69285A12C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5ED28-0F02-A08A-4B30-9AC1B829E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F9AD1-5B5E-CB4E-8C07-B8FDFB267D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71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2D6BD-D5ED-B7E8-371A-5A744278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B35DF-11F8-1A23-0900-9216D883B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183E9-E881-AE17-E14C-3299371B8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CDEEA-400F-3040-B3BF-5B60436E0086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D283-3C5F-A433-2E4C-11CE2136E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4CC3-2A20-E5AA-C6A1-76C224A05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F2C7-DEE1-2841-AE73-33DD89932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40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jpe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hyperlink" Target="https://instruct-eric.org/scientifichighlight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struct-eric.org/scientifichighlights/instruct-centre-necen-collaborates-with-janssen-vaccines--prevention-bv-in-the-development-of-a-new-/" TargetMode="External"/><Relationship Id="rId5" Type="http://schemas.openxmlformats.org/officeDocument/2006/relationships/hyperlink" Target="https://instruct-eric.org/scientifichighlights/the-antigenic-anatomy-of-sars-cov-2-receptor-binding-domain/" TargetMode="External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26" Type="http://schemas.openxmlformats.org/officeDocument/2006/relationships/image" Target="../media/image37.sv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29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svg"/><Relationship Id="rId32" Type="http://schemas.openxmlformats.org/officeDocument/2006/relationships/image" Target="../media/image43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Relationship Id="rId27" Type="http://schemas.openxmlformats.org/officeDocument/2006/relationships/image" Target="../media/image38.tiff"/><Relationship Id="rId30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11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6A38DEF8-E2C8-4C4B-A73A-7B6DCDC41C14}"/>
              </a:ext>
            </a:extLst>
          </p:cNvPr>
          <p:cNvSpPr/>
          <p:nvPr/>
        </p:nvSpPr>
        <p:spPr>
          <a:xfrm>
            <a:off x="7980217" y="427122"/>
            <a:ext cx="3921835" cy="4730339"/>
          </a:xfrm>
          <a:prstGeom prst="round2DiagRect">
            <a:avLst>
              <a:gd name="adj1" fmla="val 12125"/>
              <a:gd name="adj2" fmla="val 0"/>
            </a:avLst>
          </a:prstGeom>
          <a:noFill/>
          <a:ln w="76200">
            <a:solidFill>
              <a:srgbClr val="00B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2A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87B11B-63FE-474C-A597-123912EA06A9}"/>
              </a:ext>
            </a:extLst>
          </p:cNvPr>
          <p:cNvSpPr/>
          <p:nvPr/>
        </p:nvSpPr>
        <p:spPr>
          <a:xfrm>
            <a:off x="218694" y="1295346"/>
            <a:ext cx="10334484" cy="4401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Applying for access to technologies or services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0B49C-FCCB-AE4E-ABFC-09F33B623C15}"/>
              </a:ext>
            </a:extLst>
          </p:cNvPr>
          <p:cNvSpPr/>
          <p:nvPr/>
        </p:nvSpPr>
        <p:spPr>
          <a:xfrm>
            <a:off x="218695" y="1712414"/>
            <a:ext cx="75715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proposals are submitted via the </a:t>
            </a:r>
            <a:r>
              <a:rPr lang="en-GB" sz="1400">
                <a:solidFill>
                  <a:srgbClr val="FF141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ARIA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web-portal on the Instruct-ERIC website. The proposal outlines a scientific case and the selection of services that a user needs.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CA9CDB-1C7A-F547-88C2-33DADB583A32}"/>
              </a:ext>
            </a:extLst>
          </p:cNvPr>
          <p:cNvGrpSpPr>
            <a:grpSpLocks noChangeAspect="1"/>
          </p:cNvGrpSpPr>
          <p:nvPr/>
        </p:nvGrpSpPr>
        <p:grpSpPr>
          <a:xfrm>
            <a:off x="301823" y="2703152"/>
            <a:ext cx="7222541" cy="2520000"/>
            <a:chOff x="289948" y="2640043"/>
            <a:chExt cx="7595268" cy="26500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DACDD3-5D50-2C47-A187-649DE5F47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5037"/>
            <a:stretch/>
          </p:blipFill>
          <p:spPr>
            <a:xfrm>
              <a:off x="289948" y="2640043"/>
              <a:ext cx="7595268" cy="26500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CFD64DE4-12D8-AF49-9E02-249D3FC37279}"/>
                </a:ext>
              </a:extLst>
            </p:cNvPr>
            <p:cNvSpPr/>
            <p:nvPr/>
          </p:nvSpPr>
          <p:spPr>
            <a:xfrm rot="12189316">
              <a:off x="6954880" y="3156499"/>
              <a:ext cx="749026" cy="402501"/>
            </a:xfrm>
            <a:prstGeom prst="rightArrow">
              <a:avLst>
                <a:gd name="adj1" fmla="val 39366"/>
                <a:gd name="adj2" fmla="val 7924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05301F-DB2B-CF44-97EE-CA39E04ED9EA}"/>
              </a:ext>
            </a:extLst>
          </p:cNvPr>
          <p:cNvSpPr/>
          <p:nvPr/>
        </p:nvSpPr>
        <p:spPr>
          <a:xfrm>
            <a:off x="218697" y="5445958"/>
            <a:ext cx="7428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Proposals are subject to </a:t>
            </a:r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peer review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with accepted proposals allocated funds to support the work, and a time frame is agreed with the host Instruct Centre.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B3768-7441-2E46-BCD1-B980332DD0E0}"/>
              </a:ext>
            </a:extLst>
          </p:cNvPr>
          <p:cNvSpPr txBox="1"/>
          <p:nvPr/>
        </p:nvSpPr>
        <p:spPr>
          <a:xfrm>
            <a:off x="8224086" y="529983"/>
            <a:ext cx="3491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Researchers from member countries can receive funding for: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A28BD6-AD27-AE41-9FBA-F011486F8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8173983" y="1478365"/>
            <a:ext cx="830996" cy="8309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755003-C38F-6747-B1A5-43F5B8DB8C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14891" y="3540578"/>
            <a:ext cx="749181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FCC33E-964C-1747-805E-A5922774DF2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32460" y="4421655"/>
            <a:ext cx="714042" cy="623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23E06-3BF3-CE4A-A207-6378696C38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0186" t="8149" r="10376" b="22325"/>
          <a:stretch/>
        </p:blipFill>
        <p:spPr>
          <a:xfrm flipH="1">
            <a:off x="8245266" y="2623702"/>
            <a:ext cx="688430" cy="6025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9E6BA1-F790-3149-82A3-0DBFD9C1EBE8}"/>
              </a:ext>
            </a:extLst>
          </p:cNvPr>
          <p:cNvSpPr/>
          <p:nvPr/>
        </p:nvSpPr>
        <p:spPr>
          <a:xfrm>
            <a:off x="8983739" y="1729604"/>
            <a:ext cx="2940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 to Instruct services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3130E6-32E1-6047-B150-5F5E650AE8DC}"/>
              </a:ext>
            </a:extLst>
          </p:cNvPr>
          <p:cNvSpPr/>
          <p:nvPr/>
        </p:nvSpPr>
        <p:spPr>
          <a:xfrm>
            <a:off x="8983739" y="2707480"/>
            <a:ext cx="1556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Consumables</a:t>
            </a:r>
            <a:endParaRPr lang="en-GB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47553A-5F58-5B47-A368-87C3BF41E211}"/>
              </a:ext>
            </a:extLst>
          </p:cNvPr>
          <p:cNvSpPr/>
          <p:nvPr/>
        </p:nvSpPr>
        <p:spPr>
          <a:xfrm>
            <a:off x="8983739" y="3685356"/>
            <a:ext cx="795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Travel</a:t>
            </a:r>
            <a:endParaRPr lang="en-GB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C285DC-6F1E-0F47-9093-5BF77BD534B1}"/>
              </a:ext>
            </a:extLst>
          </p:cNvPr>
          <p:cNvSpPr/>
          <p:nvPr/>
        </p:nvSpPr>
        <p:spPr>
          <a:xfrm>
            <a:off x="8983739" y="4548928"/>
            <a:ext cx="1834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Accommodation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3B80EB-690E-FD42-8FC1-B66C6BE396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227"/>
          <a:stretch/>
        </p:blipFill>
        <p:spPr>
          <a:xfrm>
            <a:off x="142600" y="224233"/>
            <a:ext cx="1068266" cy="9376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DDAA871-5256-7C4D-9301-64161E6B59A1}"/>
              </a:ext>
            </a:extLst>
          </p:cNvPr>
          <p:cNvSpPr/>
          <p:nvPr/>
        </p:nvSpPr>
        <p:spPr>
          <a:xfrm>
            <a:off x="1079938" y="354526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Research Visits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1943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6A38DEF8-E2C8-4C4B-A73A-7B6DCDC41C14}"/>
              </a:ext>
            </a:extLst>
          </p:cNvPr>
          <p:cNvSpPr/>
          <p:nvPr/>
        </p:nvSpPr>
        <p:spPr>
          <a:xfrm>
            <a:off x="7980217" y="427123"/>
            <a:ext cx="3921835" cy="2916508"/>
          </a:xfrm>
          <a:prstGeom prst="round2DiagRect">
            <a:avLst>
              <a:gd name="adj1" fmla="val 12125"/>
              <a:gd name="adj2" fmla="val 0"/>
            </a:avLst>
          </a:prstGeom>
          <a:noFill/>
          <a:ln w="76200">
            <a:solidFill>
              <a:srgbClr val="00B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00B2A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87B11B-63FE-474C-A597-123912EA06A9}"/>
              </a:ext>
            </a:extLst>
          </p:cNvPr>
          <p:cNvSpPr/>
          <p:nvPr/>
        </p:nvSpPr>
        <p:spPr>
          <a:xfrm>
            <a:off x="218694" y="1295346"/>
            <a:ext cx="10334484" cy="4401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Applying for remote access to Instruct-ERIC research facilities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0B49C-FCCB-AE4E-ABFC-09F33B623C15}"/>
              </a:ext>
            </a:extLst>
          </p:cNvPr>
          <p:cNvSpPr/>
          <p:nvPr/>
        </p:nvSpPr>
        <p:spPr>
          <a:xfrm>
            <a:off x="218695" y="1712414"/>
            <a:ext cx="75715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COVID-19 outbreak has heightened the need for remote access opportunities to be available for researchers across Europe and other regions, as physical travel and visits may not be possible.</a:t>
            </a:r>
          </a:p>
          <a:p>
            <a:endPara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 Instruct-ERIC services are available via remote access, where samples can be sent for analysis without the need for researchers to travel.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05301F-DB2B-CF44-97EE-CA39E04ED9EA}"/>
              </a:ext>
            </a:extLst>
          </p:cNvPr>
          <p:cNvSpPr/>
          <p:nvPr/>
        </p:nvSpPr>
        <p:spPr>
          <a:xfrm>
            <a:off x="218697" y="5445958"/>
            <a:ext cx="7428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Proposals are subject to </a:t>
            </a:r>
            <a:r>
              <a:rPr lang="en-GB" sz="14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peer review</a:t>
            </a: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with accepted proposals allocated funds to support the work, and a time frame is agreed with the host Instruct Centre.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B3768-7441-2E46-BCD1-B980332DD0E0}"/>
              </a:ext>
            </a:extLst>
          </p:cNvPr>
          <p:cNvSpPr txBox="1"/>
          <p:nvPr/>
        </p:nvSpPr>
        <p:spPr>
          <a:xfrm>
            <a:off x="8224086" y="529983"/>
            <a:ext cx="349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Researchers from member countries can receive funding for: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A28BD6-AD27-AE41-9FBA-F011486F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8173983" y="1360980"/>
            <a:ext cx="830996" cy="8309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9E6BA1-F790-3149-82A3-0DBFD9C1EBE8}"/>
              </a:ext>
            </a:extLst>
          </p:cNvPr>
          <p:cNvSpPr/>
          <p:nvPr/>
        </p:nvSpPr>
        <p:spPr>
          <a:xfrm>
            <a:off x="8983739" y="1712414"/>
            <a:ext cx="2940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 to Instruct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9EE1D1-7120-5E46-A1CB-DDB12BC6E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0186" t="8149" r="10376" b="22325"/>
          <a:stretch/>
        </p:blipFill>
        <p:spPr>
          <a:xfrm flipH="1">
            <a:off x="8245266" y="2679610"/>
            <a:ext cx="688430" cy="6025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D699-34E1-DA45-8E09-CAF06F633D82}"/>
              </a:ext>
            </a:extLst>
          </p:cNvPr>
          <p:cNvSpPr/>
          <p:nvPr/>
        </p:nvSpPr>
        <p:spPr>
          <a:xfrm>
            <a:off x="8983739" y="2763388"/>
            <a:ext cx="1556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Consumables</a:t>
            </a:r>
            <a:endParaRPr lang="en-GB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ABF8F3-D6E7-174D-A344-FB0B942ED72B}"/>
              </a:ext>
            </a:extLst>
          </p:cNvPr>
          <p:cNvGrpSpPr/>
          <p:nvPr/>
        </p:nvGrpSpPr>
        <p:grpSpPr>
          <a:xfrm>
            <a:off x="8073404" y="3319294"/>
            <a:ext cx="3527984" cy="1862048"/>
            <a:chOff x="7792999" y="3097479"/>
            <a:chExt cx="3527984" cy="18620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23A8C5-2394-4F4B-9AB5-900CAB12E678}"/>
                </a:ext>
              </a:extLst>
            </p:cNvPr>
            <p:cNvSpPr/>
            <p:nvPr/>
          </p:nvSpPr>
          <p:spPr>
            <a:xfrm>
              <a:off x="7792999" y="3097479"/>
              <a:ext cx="2281394" cy="1862048"/>
            </a:xfrm>
            <a:prstGeom prst="rect">
              <a:avLst/>
            </a:prstGeom>
            <a:noFill/>
          </p:spPr>
          <p:txBody>
            <a:bodyPr wrap="none" lIns="91440" tIns="45720" rIns="91440" bIns="45720" anchor="t">
              <a:spAutoFit/>
            </a:bodyPr>
            <a:lstStyle/>
            <a:p>
              <a:pPr algn="ctr"/>
              <a:r>
                <a:rPr lang="en-GB" sz="11500" b="1">
                  <a:ln w="0"/>
                  <a:solidFill>
                    <a:srgbClr val="12A8E0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61</a:t>
              </a:r>
              <a:endParaRPr lang="en-GB" sz="11500" b="1" cap="none" spc="0">
                <a:ln w="0"/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48A6FE-DA99-CC42-A053-F4044DE0CF0E}"/>
                </a:ext>
              </a:extLst>
            </p:cNvPr>
            <p:cNvSpPr/>
            <p:nvPr/>
          </p:nvSpPr>
          <p:spPr>
            <a:xfrm>
              <a:off x="9963502" y="3459017"/>
              <a:ext cx="1357481" cy="44013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ts val="2400"/>
                </a:lnSpc>
                <a:spcBef>
                  <a:spcPts val="0"/>
                </a:spcBef>
              </a:pPr>
              <a:r>
                <a:rPr lang="en-GB">
                  <a:solidFill>
                    <a:srgbClr val="12A8E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rPr>
                <a:t>Instruct services available </a:t>
              </a:r>
              <a:r>
                <a:rPr lang="en-GB" b="1">
                  <a:solidFill>
                    <a:srgbClr val="12A8E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rPr>
                <a:t>remotely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A9F9D-DA51-3C44-803B-F22D5AE62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27"/>
          <a:stretch/>
        </p:blipFill>
        <p:spPr>
          <a:xfrm>
            <a:off x="142600" y="224233"/>
            <a:ext cx="1068266" cy="9376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BE0931-B34B-5F4F-B05B-60ED2F0E9F1A}"/>
              </a:ext>
            </a:extLst>
          </p:cNvPr>
          <p:cNvSpPr/>
          <p:nvPr/>
        </p:nvSpPr>
        <p:spPr>
          <a:xfrm>
            <a:off x="1079938" y="354526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Remote Access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DD8E5C-11C7-8441-B140-7B0BCC4B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2" y="3581804"/>
            <a:ext cx="7697025" cy="15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51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02E4B-7646-8040-8856-F5E7D6BDD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88" y="1251200"/>
            <a:ext cx="11328183" cy="802271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11 Instruct </a:t>
            </a:r>
            <a:r>
              <a:rPr lang="en-US" sz="1400" err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centres</a:t>
            </a:r>
            <a:r>
              <a:rPr lang="en-US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have been central to enhancing understanding of the SARS-CoV-2 virus – the structure, binding domains, the success of variants, and vaccine development.</a:t>
            </a: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 of COVID-19 research studies available on the </a:t>
            </a:r>
            <a:r>
              <a:rPr lang="en-US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Instruct-ERIC website.</a:t>
            </a: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A5CD25-1EED-394B-9611-C337A63B8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r="58048"/>
          <a:stretch/>
        </p:blipFill>
        <p:spPr bwMode="auto">
          <a:xfrm>
            <a:off x="1068513" y="3269059"/>
            <a:ext cx="2212051" cy="278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65134E2-BEA9-954E-9F7C-F6C23157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67"/>
          <a:stretch/>
        </p:blipFill>
        <p:spPr bwMode="auto">
          <a:xfrm>
            <a:off x="4989974" y="3269059"/>
            <a:ext cx="2212051" cy="278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EABA56-A553-A84C-8D42-74FECBC5B520}"/>
              </a:ext>
            </a:extLst>
          </p:cNvPr>
          <p:cNvSpPr/>
          <p:nvPr/>
        </p:nvSpPr>
        <p:spPr>
          <a:xfrm>
            <a:off x="4989973" y="2262398"/>
            <a:ext cx="24783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antigenic anatomy of SARS-CoV-2 receptor binding domain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E70FB8-7168-7B4F-A12F-0C746B79E38E}"/>
              </a:ext>
            </a:extLst>
          </p:cNvPr>
          <p:cNvSpPr/>
          <p:nvPr/>
        </p:nvSpPr>
        <p:spPr>
          <a:xfrm>
            <a:off x="520628" y="2155103"/>
            <a:ext cx="3515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 Centre NeCEN collaborates with Janssen Vaccines &amp; Prevention B.V in the development of a new SARS-CoV-2 vaccine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97B3C4-8BC4-7E4F-B58A-E00CD99AE8F9}"/>
              </a:ext>
            </a:extLst>
          </p:cNvPr>
          <p:cNvSpPr txBox="1"/>
          <p:nvPr/>
        </p:nvSpPr>
        <p:spPr>
          <a:xfrm>
            <a:off x="428263" y="671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82BDEB-6DF3-894D-8EA3-724B13AF6AC2}"/>
              </a:ext>
            </a:extLst>
          </p:cNvPr>
          <p:cNvSpPr/>
          <p:nvPr/>
        </p:nvSpPr>
        <p:spPr>
          <a:xfrm>
            <a:off x="1079938" y="354526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Covid-19</a:t>
            </a:r>
          </a:p>
        </p:txBody>
      </p:sp>
      <p:pic>
        <p:nvPicPr>
          <p:cNvPr id="6" name="Picture 5" descr="Shape, icon, circle&#10;&#10;Description automatically generated">
            <a:extLst>
              <a:ext uri="{FF2B5EF4-FFF2-40B4-BE49-F238E27FC236}">
                <a16:creationId xmlns:a16="http://schemas.microsoft.com/office/drawing/2014/main" id="{08EE81DE-9489-DC42-8030-EDC7B4DE5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89" y="326481"/>
            <a:ext cx="756008" cy="7560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87CD59B-B27E-2324-E799-C51C5A70B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363"/>
          <a:stretch/>
        </p:blipFill>
        <p:spPr bwMode="auto">
          <a:xfrm>
            <a:off x="9226312" y="3535602"/>
            <a:ext cx="2212051" cy="224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357E3-6092-8017-0979-2732A38A170A}"/>
              </a:ext>
            </a:extLst>
          </p:cNvPr>
          <p:cNvSpPr txBox="1"/>
          <p:nvPr/>
        </p:nvSpPr>
        <p:spPr>
          <a:xfrm>
            <a:off x="8895246" y="2053471"/>
            <a:ext cx="28741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u="sng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NMR fragment screen from the Covid19 NMR consortium to uncover novel potential anti-viral drugs targeting SARS-CoV-2 proteins.</a:t>
            </a:r>
          </a:p>
        </p:txBody>
      </p:sp>
    </p:spTree>
    <p:extLst>
      <p:ext uri="{BB962C8B-B14F-4D97-AF65-F5344CB8AC3E}">
        <p14:creationId xmlns:p14="http://schemas.microsoft.com/office/powerpoint/2010/main" val="1684049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le with white outline of people and a sign with a atom&#10;&#10;Description automatically generated">
            <a:extLst>
              <a:ext uri="{FF2B5EF4-FFF2-40B4-BE49-F238E27FC236}">
                <a16:creationId xmlns:a16="http://schemas.microsoft.com/office/drawing/2014/main" id="{FB0FFBB1-C4F1-713D-FB56-7E414BBD3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8" y="306101"/>
            <a:ext cx="771597" cy="771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41C00-FBEC-C844-A8B1-A8B9B4B47F18}"/>
              </a:ext>
            </a:extLst>
          </p:cNvPr>
          <p:cNvSpPr/>
          <p:nvPr/>
        </p:nvSpPr>
        <p:spPr>
          <a:xfrm>
            <a:off x="278099" y="1222164"/>
            <a:ext cx="6280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offers training in a range of core and emerging methods, including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 workshops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delivered by international experts.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F5571-E7A3-384F-B618-824E5DADBE07}"/>
              </a:ext>
            </a:extLst>
          </p:cNvPr>
          <p:cNvSpPr txBox="1"/>
          <p:nvPr/>
        </p:nvSpPr>
        <p:spPr>
          <a:xfrm>
            <a:off x="277117" y="2253818"/>
            <a:ext cx="610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View the full Instruct training programme at: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141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instruct-eric.org/training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CD7F35-9165-2045-A8F0-D9353B8BA1E1}"/>
              </a:ext>
            </a:extLst>
          </p:cNvPr>
          <p:cNvSpPr/>
          <p:nvPr/>
        </p:nvSpPr>
        <p:spPr>
          <a:xfrm>
            <a:off x="1079938" y="354526"/>
            <a:ext cx="2882462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23A0A-DFB3-8F34-9309-4D9109D69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58" y="54592"/>
            <a:ext cx="5061377" cy="59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2216A5E-B6FC-2CDC-5248-BD081940E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17" y="3957851"/>
            <a:ext cx="3132671" cy="2087142"/>
          </a:xfrm>
          <a:prstGeom prst="rect">
            <a:avLst/>
          </a:prstGeom>
        </p:spPr>
      </p:pic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297B7BA-FBE5-D936-CAE0-F538DEB66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07" y="3961248"/>
            <a:ext cx="3132671" cy="20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08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ine on a blue circle&#10;&#10;Description automatically generated">
            <a:extLst>
              <a:ext uri="{FF2B5EF4-FFF2-40B4-BE49-F238E27FC236}">
                <a16:creationId xmlns:a16="http://schemas.microsoft.com/office/drawing/2014/main" id="{18B61348-28F5-698C-B660-657528236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8" y="295033"/>
            <a:ext cx="780778" cy="780778"/>
          </a:xfrm>
          <a:prstGeom prst="rect">
            <a:avLst/>
          </a:prstGeom>
        </p:spPr>
      </p:pic>
      <p:pic>
        <p:nvPicPr>
          <p:cNvPr id="6" name="Picture 5" descr="A white outline of a paper with a symbol and a stamp on it&#10;&#10;Description automatically generated">
            <a:extLst>
              <a:ext uri="{FF2B5EF4-FFF2-40B4-BE49-F238E27FC236}">
                <a16:creationId xmlns:a16="http://schemas.microsoft.com/office/drawing/2014/main" id="{3A025E13-ED64-02C3-1B0C-A368E212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819" y="306102"/>
            <a:ext cx="780778" cy="7807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BEDFA4-B870-1746-AD83-21D16C25B243}"/>
              </a:ext>
            </a:extLst>
          </p:cNvPr>
          <p:cNvSpPr/>
          <p:nvPr/>
        </p:nvSpPr>
        <p:spPr>
          <a:xfrm>
            <a:off x="166129" y="1134427"/>
            <a:ext cx="49996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Instruct Internship Programme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funds research visits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3 to 6 months to an Instruct Centre in Europe.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Internships facilitate collaborations with Instruct research groups, and offers experience of techniques that are not available in the applicant’s laboratory.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87302A-42C8-0B49-A7B9-594B1C627A53}"/>
              </a:ext>
            </a:extLst>
          </p:cNvPr>
          <p:cNvSpPr/>
          <p:nvPr/>
        </p:nvSpPr>
        <p:spPr>
          <a:xfrm>
            <a:off x="6072250" y="1134427"/>
            <a:ext cx="5091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 publishes calls for small-scale pilot research projects in integrated structural biology. Instruct awards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 researchers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obtain preliminary data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might lead to a grant from a major funder.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0F92BB-8A95-3E42-B3B7-F0BD9479C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26"/>
          <a:stretch/>
        </p:blipFill>
        <p:spPr>
          <a:xfrm>
            <a:off x="6163733" y="2329461"/>
            <a:ext cx="4999637" cy="3394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7BBFB8-025C-7645-AE71-85C53B7C6290}"/>
              </a:ext>
            </a:extLst>
          </p:cNvPr>
          <p:cNvSpPr txBox="1"/>
          <p:nvPr/>
        </p:nvSpPr>
        <p:spPr>
          <a:xfrm>
            <a:off x="752765" y="5738668"/>
            <a:ext cx="382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eric.org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/internships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EA3D6-D30F-1F44-8086-B114FBA86F0A}"/>
              </a:ext>
            </a:extLst>
          </p:cNvPr>
          <p:cNvSpPr txBox="1"/>
          <p:nvPr/>
        </p:nvSpPr>
        <p:spPr>
          <a:xfrm>
            <a:off x="6163732" y="5749056"/>
            <a:ext cx="499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eric.org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-pilot-project-awards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6EC0BC-B360-DD4B-96F2-21BA04FF9498}"/>
              </a:ext>
            </a:extLst>
          </p:cNvPr>
          <p:cNvSpPr/>
          <p:nvPr/>
        </p:nvSpPr>
        <p:spPr>
          <a:xfrm>
            <a:off x="1079938" y="354526"/>
            <a:ext cx="2882462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Internships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527E0D-A0CD-1C42-A390-C67B1E7E95F5}"/>
              </a:ext>
            </a:extLst>
          </p:cNvPr>
          <p:cNvSpPr/>
          <p:nvPr/>
        </p:nvSpPr>
        <p:spPr>
          <a:xfrm>
            <a:off x="6897554" y="352584"/>
            <a:ext cx="2882462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12A8E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R&amp;D Funding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DB0E9-43E4-D461-FE4E-33B5487D7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80" y="2734865"/>
            <a:ext cx="4159469" cy="29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9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low confidence">
            <a:extLst>
              <a:ext uri="{FF2B5EF4-FFF2-40B4-BE49-F238E27FC236}">
                <a16:creationId xmlns:a16="http://schemas.microsoft.com/office/drawing/2014/main" id="{5534D1E6-EAF6-3E4F-9595-7A3D304DF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8" y="306102"/>
            <a:ext cx="766800" cy="759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7AB5C7-893B-0F4F-AA61-6ADFA922B5B3}"/>
              </a:ext>
            </a:extLst>
          </p:cNvPr>
          <p:cNvSpPr/>
          <p:nvPr/>
        </p:nvSpPr>
        <p:spPr>
          <a:xfrm>
            <a:off x="166129" y="1134427"/>
            <a:ext cx="1131703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In addition to the core activities, Instruct-ERIC is actively working in </a:t>
            </a:r>
            <a:r>
              <a:rPr lang="en-GB" sz="1400" b="1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partnership</a:t>
            </a: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 with others across the Life Sciences field. These partners share expertise and work together on </a:t>
            </a:r>
            <a:r>
              <a:rPr lang="en-GB" sz="1400" b="1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European projects </a:t>
            </a: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which will benefit the Life Science community more generally, by </a:t>
            </a:r>
            <a:r>
              <a:rPr lang="en-GB" sz="1400" b="1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improving research infrastructure, data and training</a:t>
            </a: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. </a:t>
            </a:r>
            <a:endPara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D84F6-F921-DD41-A24C-AA4584BD6D2D}"/>
              </a:ext>
            </a:extLst>
          </p:cNvPr>
          <p:cNvSpPr/>
          <p:nvPr/>
        </p:nvSpPr>
        <p:spPr>
          <a:xfrm>
            <a:off x="1079937" y="354526"/>
            <a:ext cx="7213457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European Project Collaborations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13" name="Picture 12" descr="HOME | About the ERIC Forum">
            <a:extLst>
              <a:ext uri="{FF2B5EF4-FFF2-40B4-BE49-F238E27FC236}">
                <a16:creationId xmlns:a16="http://schemas.microsoft.com/office/drawing/2014/main" id="{392BE993-2A7A-436C-9097-B72E74AE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64" y="5342537"/>
            <a:ext cx="1758716" cy="65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A8A55C71-EAF3-07D9-7E58-E0ABE1D41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960" y="3658260"/>
            <a:ext cx="2743200" cy="496519"/>
          </a:xfrm>
          <a:prstGeom prst="rect">
            <a:avLst/>
          </a:prstGeom>
        </p:spPr>
      </p:pic>
      <p:pic>
        <p:nvPicPr>
          <p:cNvPr id="6" name="Picture 6" descr="A picture containing silhouette, vector graphics&#10;&#10;Description automatically generated">
            <a:extLst>
              <a:ext uri="{FF2B5EF4-FFF2-40B4-BE49-F238E27FC236}">
                <a16:creationId xmlns:a16="http://schemas.microsoft.com/office/drawing/2014/main" id="{7627C035-7814-76ED-5B79-BF6C281FC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725" y="1655619"/>
            <a:ext cx="2743200" cy="1646710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9A9DDEFF-900F-DC35-A010-558336AC5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5673" y="4712525"/>
            <a:ext cx="2218707" cy="1109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B3033-9B72-DB2E-17DC-59BD08318C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061" b="18699"/>
          <a:stretch/>
        </p:blipFill>
        <p:spPr>
          <a:xfrm>
            <a:off x="2330441" y="5247903"/>
            <a:ext cx="1317291" cy="846236"/>
          </a:xfrm>
          <a:prstGeom prst="rect">
            <a:avLst/>
          </a:prstGeom>
        </p:spPr>
      </p:pic>
      <p:pic>
        <p:nvPicPr>
          <p:cNvPr id="10" name="Picture 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B73EEF3F-0DCF-5069-5B09-34295EBE0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470" y="3880010"/>
            <a:ext cx="1371600" cy="2209800"/>
          </a:xfrm>
          <a:prstGeom prst="rect">
            <a:avLst/>
          </a:prstGeom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AF602B9-1595-41CD-DD3A-66B996B781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365" y="3062601"/>
            <a:ext cx="2909757" cy="1342148"/>
          </a:xfrm>
          <a:prstGeom prst="rect">
            <a:avLst/>
          </a:prstGeom>
        </p:spPr>
      </p:pic>
      <p:pic>
        <p:nvPicPr>
          <p:cNvPr id="18" name="Picture 17" descr="A yellow circle with blue and black text&#10;&#10;Description automatically generated">
            <a:extLst>
              <a:ext uri="{FF2B5EF4-FFF2-40B4-BE49-F238E27FC236}">
                <a16:creationId xmlns:a16="http://schemas.microsoft.com/office/drawing/2014/main" id="{3FB9A0E7-C919-562A-DD45-D5113E377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1990" y="3486068"/>
            <a:ext cx="2520000" cy="252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C1A8CE-1CFE-C883-577C-5CC77961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4229028" y="5152298"/>
            <a:ext cx="1712540" cy="84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BE3FBE4-8B9E-EEE9-0A80-745FF6653F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2419" y="2405428"/>
            <a:ext cx="2160000" cy="693540"/>
          </a:xfrm>
          <a:prstGeom prst="rect">
            <a:avLst/>
          </a:prstGeom>
        </p:spPr>
      </p:pic>
      <p:pic>
        <p:nvPicPr>
          <p:cNvPr id="17" name="Immagine 4">
            <a:extLst>
              <a:ext uri="{FF2B5EF4-FFF2-40B4-BE49-F238E27FC236}">
                <a16:creationId xmlns:a16="http://schemas.microsoft.com/office/drawing/2014/main" id="{F0F7E129-36B9-7533-0D48-52959C7788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997" y="2601539"/>
            <a:ext cx="2089255" cy="752901"/>
          </a:xfrm>
          <a:prstGeom prst="rect">
            <a:avLst/>
          </a:prstGeom>
        </p:spPr>
      </p:pic>
      <p:pic>
        <p:nvPicPr>
          <p:cNvPr id="19" name="Picture 18" descr="A logo with a globe and text&#10;&#10;Description automatically generated">
            <a:extLst>
              <a:ext uri="{FF2B5EF4-FFF2-40B4-BE49-F238E27FC236}">
                <a16:creationId xmlns:a16="http://schemas.microsoft.com/office/drawing/2014/main" id="{59F682CC-40AB-21AD-AC46-CDA7F010AB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4587" y="3631305"/>
            <a:ext cx="1951890" cy="9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8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24F560-81A7-D0DD-E3DB-FCD2929A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812"/>
            <a:ext cx="12192000" cy="5546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786357D-D11E-AE1E-2BB8-8BDF221CF5A4}"/>
              </a:ext>
            </a:extLst>
          </p:cNvPr>
          <p:cNvSpPr/>
          <p:nvPr/>
        </p:nvSpPr>
        <p:spPr>
          <a:xfrm>
            <a:off x="2511972" y="4040671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7F2C71-52FF-9927-2D2C-B022F0CB770D}"/>
              </a:ext>
            </a:extLst>
          </p:cNvPr>
          <p:cNvSpPr/>
          <p:nvPr/>
        </p:nvSpPr>
        <p:spPr>
          <a:xfrm>
            <a:off x="3263461" y="5149512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8DFE49-543E-F5CC-CAD8-4BA9051DE65B}"/>
              </a:ext>
            </a:extLst>
          </p:cNvPr>
          <p:cNvSpPr/>
          <p:nvPr/>
        </p:nvSpPr>
        <p:spPr>
          <a:xfrm>
            <a:off x="2953406" y="5638243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E2AFA2-F9B7-673E-B609-426ED936387F}"/>
              </a:ext>
            </a:extLst>
          </p:cNvPr>
          <p:cNvSpPr/>
          <p:nvPr/>
        </p:nvSpPr>
        <p:spPr>
          <a:xfrm>
            <a:off x="2795750" y="5746604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8C092D-0624-D329-F21D-4058F2B54C7C}"/>
              </a:ext>
            </a:extLst>
          </p:cNvPr>
          <p:cNvSpPr/>
          <p:nvPr/>
        </p:nvSpPr>
        <p:spPr>
          <a:xfrm>
            <a:off x="5701858" y="5655270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1928B5-9F3C-1EF1-96D7-251B6FFA1BA1}"/>
              </a:ext>
            </a:extLst>
          </p:cNvPr>
          <p:cNvSpPr/>
          <p:nvPr/>
        </p:nvSpPr>
        <p:spPr>
          <a:xfrm>
            <a:off x="6222121" y="3043449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299AF2-DAFC-E8F8-A74A-DBD36ABFCE13}"/>
              </a:ext>
            </a:extLst>
          </p:cNvPr>
          <p:cNvSpPr/>
          <p:nvPr/>
        </p:nvSpPr>
        <p:spPr>
          <a:xfrm>
            <a:off x="8413528" y="1776952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36DB29-2EC0-45CE-12CD-C593645207F4}"/>
              </a:ext>
            </a:extLst>
          </p:cNvPr>
          <p:cNvSpPr/>
          <p:nvPr/>
        </p:nvSpPr>
        <p:spPr>
          <a:xfrm>
            <a:off x="9028383" y="2738649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ACFA0F-5DDA-40CA-3C81-81052A7FE875}"/>
              </a:ext>
            </a:extLst>
          </p:cNvPr>
          <p:cNvSpPr/>
          <p:nvPr/>
        </p:nvSpPr>
        <p:spPr>
          <a:xfrm>
            <a:off x="10095183" y="5781394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5A493B-BFA4-E2C3-C9D2-4DF6CE915E0F}"/>
              </a:ext>
            </a:extLst>
          </p:cNvPr>
          <p:cNvSpPr/>
          <p:nvPr/>
        </p:nvSpPr>
        <p:spPr>
          <a:xfrm>
            <a:off x="7667293" y="3395546"/>
            <a:ext cx="157656" cy="157656"/>
          </a:xfrm>
          <a:prstGeom prst="ellipse">
            <a:avLst/>
          </a:prstGeom>
          <a:solidFill>
            <a:srgbClr val="FF1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366EA-32AB-9E8C-8BDC-3CAA5749CCB3}"/>
              </a:ext>
            </a:extLst>
          </p:cNvPr>
          <p:cNvSpPr txBox="1"/>
          <p:nvPr/>
        </p:nvSpPr>
        <p:spPr>
          <a:xfrm>
            <a:off x="141886" y="4349293"/>
            <a:ext cx="238059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A9E0"/>
                </a:solidFill>
              </a:rPr>
              <a:t>MOUs signed with 10 LAC institutions – most recently CNPEM in </a:t>
            </a:r>
            <a:r>
              <a:rPr lang="en-GB" sz="1400" b="1">
                <a:solidFill>
                  <a:srgbClr val="00A9E0"/>
                </a:solidFill>
              </a:rPr>
              <a:t>October 2022</a:t>
            </a:r>
          </a:p>
          <a:p>
            <a:endParaRPr lang="en-GB" sz="1400">
              <a:solidFill>
                <a:srgbClr val="00A9E0"/>
              </a:solidFill>
            </a:endParaRPr>
          </a:p>
          <a:p>
            <a:r>
              <a:rPr lang="en-GB" sz="1400">
                <a:solidFill>
                  <a:srgbClr val="00A9E0"/>
                </a:solidFill>
              </a:rPr>
              <a:t>Latin American Structural Biology Conference</a:t>
            </a:r>
          </a:p>
          <a:p>
            <a:r>
              <a:rPr lang="en-GB" sz="1400">
                <a:solidFill>
                  <a:srgbClr val="00A9E0"/>
                </a:solidFill>
              </a:rPr>
              <a:t>LAC – EU Symposium on RIs in </a:t>
            </a:r>
            <a:r>
              <a:rPr lang="en-GB" sz="1400" b="1">
                <a:solidFill>
                  <a:srgbClr val="00A9E0"/>
                </a:solidFill>
              </a:rPr>
              <a:t>June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89F228-60AF-355D-A5FB-E849E6238706}"/>
              </a:ext>
            </a:extLst>
          </p:cNvPr>
          <p:cNvSpPr txBox="1"/>
          <p:nvPr/>
        </p:nvSpPr>
        <p:spPr>
          <a:xfrm>
            <a:off x="3762697" y="3783674"/>
            <a:ext cx="1728949" cy="24622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A9E0"/>
                </a:solidFill>
              </a:rPr>
              <a:t>MOU signed with University of Cape Town</a:t>
            </a:r>
          </a:p>
          <a:p>
            <a:endParaRPr lang="en-GB" sz="1400">
              <a:solidFill>
                <a:srgbClr val="00A9E0"/>
              </a:solidFill>
            </a:endParaRPr>
          </a:p>
          <a:p>
            <a:r>
              <a:rPr lang="en-GB" sz="1400">
                <a:solidFill>
                  <a:srgbClr val="00A9E0"/>
                </a:solidFill>
              </a:rPr>
              <a:t>Africa – EU Symposium on RIs in </a:t>
            </a:r>
            <a:r>
              <a:rPr lang="en-GB" sz="1400" b="1">
                <a:solidFill>
                  <a:srgbClr val="00A9E0"/>
                </a:solidFill>
              </a:rPr>
              <a:t>Feb 2021</a:t>
            </a:r>
          </a:p>
          <a:p>
            <a:endParaRPr lang="en-GB" sz="1400">
              <a:solidFill>
                <a:srgbClr val="00A9E0"/>
              </a:solidFill>
            </a:endParaRPr>
          </a:p>
          <a:p>
            <a:r>
              <a:rPr lang="en-GB" sz="1400">
                <a:solidFill>
                  <a:srgbClr val="00A9E0"/>
                </a:solidFill>
              </a:rPr>
              <a:t>Instruct-ERIC and START Workshop</a:t>
            </a:r>
          </a:p>
          <a:p>
            <a:r>
              <a:rPr lang="en-GB" sz="1400" b="1">
                <a:solidFill>
                  <a:srgbClr val="00A9E0"/>
                </a:solidFill>
              </a:rPr>
              <a:t>March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7AE1A-BBE3-2E05-4E41-665BAC4889DE}"/>
              </a:ext>
            </a:extLst>
          </p:cNvPr>
          <p:cNvSpPr txBox="1"/>
          <p:nvPr/>
        </p:nvSpPr>
        <p:spPr>
          <a:xfrm>
            <a:off x="8163908" y="5569718"/>
            <a:ext cx="172894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A9E0"/>
                </a:solidFill>
              </a:rPr>
              <a:t>Australia – Europe Symposium on RIs</a:t>
            </a:r>
          </a:p>
          <a:p>
            <a:r>
              <a:rPr lang="en-GB" sz="1400" b="1">
                <a:solidFill>
                  <a:srgbClr val="00A9E0"/>
                </a:solidFill>
              </a:rPr>
              <a:t>October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561AAB-ABCD-EFA7-5C35-84102982B8BC}"/>
              </a:ext>
            </a:extLst>
          </p:cNvPr>
          <p:cNvSpPr txBox="1"/>
          <p:nvPr/>
        </p:nvSpPr>
        <p:spPr>
          <a:xfrm>
            <a:off x="5253853" y="1253634"/>
            <a:ext cx="1089135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A9E0"/>
                </a:solidFill>
              </a:rPr>
              <a:t>Training programme rolled out as part of Open SESAME in Jordan</a:t>
            </a:r>
            <a:endParaRPr lang="en-GB" sz="1400" b="1">
              <a:solidFill>
                <a:srgbClr val="00A9E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1735CD-F8A2-8E60-C3FC-428F1A37D571}"/>
              </a:ext>
            </a:extLst>
          </p:cNvPr>
          <p:cNvSpPr txBox="1"/>
          <p:nvPr/>
        </p:nvSpPr>
        <p:spPr>
          <a:xfrm>
            <a:off x="6913178" y="1013874"/>
            <a:ext cx="146356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A9E0"/>
                </a:solidFill>
              </a:rPr>
              <a:t>EU – Russian Federation Symposium on RIs</a:t>
            </a:r>
          </a:p>
          <a:p>
            <a:r>
              <a:rPr lang="en-GB" sz="1400" b="1">
                <a:solidFill>
                  <a:srgbClr val="00A9E0"/>
                </a:solidFill>
              </a:rPr>
              <a:t>December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7BFF02-0D1D-E3DE-0B39-06E43BC52BF1}"/>
              </a:ext>
            </a:extLst>
          </p:cNvPr>
          <p:cNvSpPr txBox="1"/>
          <p:nvPr/>
        </p:nvSpPr>
        <p:spPr>
          <a:xfrm>
            <a:off x="6584715" y="3613551"/>
            <a:ext cx="131117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A9E0"/>
                </a:solidFill>
              </a:rPr>
              <a:t>Initial meeting with Indian Council for Medical Research</a:t>
            </a:r>
            <a:endParaRPr lang="en-GB" sz="1400" b="1">
              <a:solidFill>
                <a:srgbClr val="00A9E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CC447D-E2EB-2AF1-1056-5565297E9C4F}"/>
              </a:ext>
            </a:extLst>
          </p:cNvPr>
          <p:cNvSpPr txBox="1"/>
          <p:nvPr/>
        </p:nvSpPr>
        <p:spPr>
          <a:xfrm>
            <a:off x="9377848" y="2237767"/>
            <a:ext cx="1952303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A9E0"/>
                </a:solidFill>
              </a:rPr>
              <a:t>Ongoing collaboration with Tianjin University – exchange of samples and materials for early SARS-CoV-2 research</a:t>
            </a:r>
            <a:endParaRPr lang="en-GB" sz="1400" b="1">
              <a:solidFill>
                <a:srgbClr val="00A9E0"/>
              </a:solidFill>
            </a:endParaRPr>
          </a:p>
        </p:txBody>
      </p:sp>
      <p:pic>
        <p:nvPicPr>
          <p:cNvPr id="2" name="Picture 4" descr="Icon&#10;&#10;Description automatically generated">
            <a:extLst>
              <a:ext uri="{FF2B5EF4-FFF2-40B4-BE49-F238E27FC236}">
                <a16:creationId xmlns:a16="http://schemas.microsoft.com/office/drawing/2014/main" id="{52C4FEC2-239E-F7C7-5FF4-C466C51C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626932-FE69-F4A5-9626-1CDB85B3E047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International Collaboration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12529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7B2850-9CB5-0749-A30D-F8DD134900B1}"/>
              </a:ext>
            </a:extLst>
          </p:cNvPr>
          <p:cNvSpPr/>
          <p:nvPr/>
        </p:nvSpPr>
        <p:spPr>
          <a:xfrm>
            <a:off x="6977231" y="4735415"/>
            <a:ext cx="4970711" cy="6979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To stay informed of the latest opportunities and open calls from Instruct, register for an ARIA account at: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A2E4C-18E9-3141-8ABB-7553D0C60816}"/>
              </a:ext>
            </a:extLst>
          </p:cNvPr>
          <p:cNvSpPr txBox="1"/>
          <p:nvPr/>
        </p:nvSpPr>
        <p:spPr>
          <a:xfrm>
            <a:off x="7372651" y="5809737"/>
            <a:ext cx="457529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n-GB" sz="2400" b="1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instruct-eric.org/register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EAC8D-017B-9144-8468-D6446C268FA5}"/>
              </a:ext>
            </a:extLst>
          </p:cNvPr>
          <p:cNvSpPr/>
          <p:nvPr/>
        </p:nvSpPr>
        <p:spPr>
          <a:xfrm>
            <a:off x="7190987" y="1738459"/>
            <a:ext cx="4756955" cy="986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For more information about funded research opportunities, visit the Instruct-ERIC website.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2F969-81E2-F548-BBBE-5CEB4FC034AD}"/>
              </a:ext>
            </a:extLst>
          </p:cNvPr>
          <p:cNvSpPr/>
          <p:nvPr/>
        </p:nvSpPr>
        <p:spPr>
          <a:xfrm>
            <a:off x="8941991" y="2725011"/>
            <a:ext cx="300595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GB" sz="2400" b="1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instruct-eric.org</a:t>
            </a:r>
            <a:endParaRPr lang="en-GB" sz="2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2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6YB7 COVID main protease">
            <a:extLst>
              <a:ext uri="{FF2B5EF4-FFF2-40B4-BE49-F238E27FC236}">
                <a16:creationId xmlns:a16="http://schemas.microsoft.com/office/drawing/2014/main" id="{B052397A-2EC7-7742-8198-E89378D0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28" y="681036"/>
            <a:ext cx="4961871" cy="49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6081FD-FB9E-0845-A70D-E0778605EE1A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What is Integrated Structural Biology?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4DE3F-B6BB-5441-8AB1-32EACE929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9" y="1536452"/>
            <a:ext cx="7257836" cy="435133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400" b="1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The study of the building blocks of life: cells, proteins and nucleic acids and their context to each other</a:t>
            </a:r>
          </a:p>
          <a:p>
            <a:pPr marL="0" indent="0">
              <a:buNone/>
            </a:pP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Structural Biology aims to understand more about the normal processes in our</a:t>
            </a:r>
            <a:b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body, our health and wellbeing, and what happens during disease or illness.</a:t>
            </a:r>
          </a:p>
          <a:p>
            <a:pPr marL="0" indent="0">
              <a:buNone/>
            </a:pP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It is central to the development of essential pharmaceuticals</a:t>
            </a:r>
            <a:b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and vaccines – invaluable in the fight against COVID-19.</a:t>
            </a:r>
          </a:p>
          <a:p>
            <a:pPr marL="0" indent="0">
              <a:buNone/>
            </a:pP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Advances in protein production, imaging, and microscopy have</a:t>
            </a:r>
            <a:b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led to significant developments in the ever-changing field of</a:t>
            </a:r>
            <a:b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/>
              </a:rPr>
              <a:t>structural biology.</a:t>
            </a:r>
          </a:p>
          <a:p>
            <a:pPr marL="0" indent="0">
              <a:buNone/>
            </a:pPr>
            <a:endParaRPr lang="en-US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Specialist equipment, technology and laboratories are required for cutting-edge research.</a:t>
            </a:r>
          </a:p>
        </p:txBody>
      </p:sp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B17CE1B2-4967-1743-912A-07E68D2B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2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93087" y="1328575"/>
            <a:ext cx="5954536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the single point of access to technology and expertise for structural biology research.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3319C-374F-5A47-B216-64F00CBD7FCE}"/>
              </a:ext>
            </a:extLst>
          </p:cNvPr>
          <p:cNvSpPr/>
          <p:nvPr/>
        </p:nvSpPr>
        <p:spPr>
          <a:xfrm>
            <a:off x="293087" y="2343307"/>
            <a:ext cx="5954536" cy="738664"/>
          </a:xfrm>
          <a:prstGeom prst="rect">
            <a:avLst/>
          </a:prstGeom>
        </p:spPr>
        <p:txBody>
          <a:bodyPr wrap="square" lIns="91440" tIns="45720" rIns="91440" bIns="45720" numCol="1" anchor="t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Instruct has 17 Members that each pay an annual subscription to allow their scientists to access the range of services that are available through Instruct.</a:t>
            </a:r>
          </a:p>
        </p:txBody>
      </p:sp>
      <p:pic>
        <p:nvPicPr>
          <p:cNvPr id="51" name="Picture 4" descr="Icon&#10;&#10;Description automatically generated">
            <a:extLst>
              <a:ext uri="{FF2B5EF4-FFF2-40B4-BE49-F238E27FC236}">
                <a16:creationId xmlns:a16="http://schemas.microsoft.com/office/drawing/2014/main" id="{81262085-6F39-FA43-9819-12998DEC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5A15576-5ABE-D14B-B5A1-667AA7CB0581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Instruct-ERIC?</a:t>
            </a: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</a:rPr>
              <a:t>    Members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CFC735-97CF-B764-0907-AF59F6C0E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1865" y="4258218"/>
            <a:ext cx="648000" cy="432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A4D564-C661-620F-4C24-FD0788AFA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522" y="3320244"/>
            <a:ext cx="648000" cy="43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C5D4C0-70FC-BA43-9358-5E8BBD4293ED}"/>
              </a:ext>
            </a:extLst>
          </p:cNvPr>
          <p:cNvSpPr txBox="1"/>
          <p:nvPr/>
        </p:nvSpPr>
        <p:spPr>
          <a:xfrm>
            <a:off x="728095" y="3797421"/>
            <a:ext cx="691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Belgium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362242-AE31-07AF-DD03-92D1489C7665}"/>
              </a:ext>
            </a:extLst>
          </p:cNvPr>
          <p:cNvSpPr txBox="1"/>
          <p:nvPr/>
        </p:nvSpPr>
        <p:spPr>
          <a:xfrm>
            <a:off x="2642052" y="4750925"/>
            <a:ext cx="45050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Italy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1019B96-28FF-83E4-9BE4-8F4AB3943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6207" y="4258218"/>
            <a:ext cx="648406" cy="43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1ED095-03C2-938A-A95A-296BAF65598C}"/>
              </a:ext>
            </a:extLst>
          </p:cNvPr>
          <p:cNvSpPr txBox="1"/>
          <p:nvPr/>
        </p:nvSpPr>
        <p:spPr>
          <a:xfrm>
            <a:off x="5095707" y="4750925"/>
            <a:ext cx="95167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Netherlands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0B44E6C-37F2-6842-56FA-A1987EBEE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2848" y="3320244"/>
            <a:ext cx="648408" cy="432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F39F45-D153-F9C6-176E-6754B1AD106A}"/>
              </a:ext>
            </a:extLst>
          </p:cNvPr>
          <p:cNvSpPr txBox="1"/>
          <p:nvPr/>
        </p:nvSpPr>
        <p:spPr>
          <a:xfrm>
            <a:off x="1438787" y="3797421"/>
            <a:ext cx="1120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Czechia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549D6BB-ED40-9D69-9C70-EDBF9106E9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56645" y="4258218"/>
            <a:ext cx="648000" cy="432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6BF912F-0351-C2FF-2985-CB9FA103C6BA}"/>
              </a:ext>
            </a:extLst>
          </p:cNvPr>
          <p:cNvSpPr txBox="1"/>
          <p:nvPr/>
        </p:nvSpPr>
        <p:spPr>
          <a:xfrm>
            <a:off x="3500380" y="4750925"/>
            <a:ext cx="55034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Latvia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DFD59970-F61C-1E35-3539-F3600E77B7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28532" y="3320244"/>
            <a:ext cx="648000" cy="432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B81E52B-D012-6F04-3D38-C4D2F2516A1A}"/>
              </a:ext>
            </a:extLst>
          </p:cNvPr>
          <p:cNvSpPr txBox="1"/>
          <p:nvPr/>
        </p:nvSpPr>
        <p:spPr>
          <a:xfrm>
            <a:off x="3434986" y="3797421"/>
            <a:ext cx="639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Finland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776CCD6A-6919-3821-1603-8BEB4472CD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88345" y="5172824"/>
            <a:ext cx="610838" cy="432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6DEC56-E26E-7D50-43D0-C43433DD3CB8}"/>
              </a:ext>
            </a:extLst>
          </p:cNvPr>
          <p:cNvSpPr txBox="1"/>
          <p:nvPr/>
        </p:nvSpPr>
        <p:spPr>
          <a:xfrm>
            <a:off x="1732331" y="5688251"/>
            <a:ext cx="69147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Slovakia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8E32DD8C-6FDD-1D8D-3A34-2E1D0E859A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08279" y="3320244"/>
            <a:ext cx="647999" cy="432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6496AAF-33F0-7881-D35C-71D5E5754D41}"/>
              </a:ext>
            </a:extLst>
          </p:cNvPr>
          <p:cNvSpPr txBox="1"/>
          <p:nvPr/>
        </p:nvSpPr>
        <p:spPr>
          <a:xfrm>
            <a:off x="4323354" y="3790232"/>
            <a:ext cx="60150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France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6CB4EC48-E751-E91A-AE88-43E603CB0D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72611" y="5172824"/>
            <a:ext cx="647423" cy="432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3C97F75-157F-DD99-6CD2-0977089496FB}"/>
              </a:ext>
            </a:extLst>
          </p:cNvPr>
          <p:cNvSpPr txBox="1"/>
          <p:nvPr/>
        </p:nvSpPr>
        <p:spPr>
          <a:xfrm>
            <a:off x="4220761" y="5688251"/>
            <a:ext cx="52450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Spain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37EAEE1F-CA7C-051E-76F2-4F7EEFF55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98054" y="4258218"/>
            <a:ext cx="617031" cy="432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65DE94D-FC61-4C83-2792-1279CDE7A295}"/>
              </a:ext>
            </a:extLst>
          </p:cNvPr>
          <p:cNvSpPr txBox="1"/>
          <p:nvPr/>
        </p:nvSpPr>
        <p:spPr>
          <a:xfrm>
            <a:off x="1746690" y="4750925"/>
            <a:ext cx="51975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Israel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0ACA4320-A9CB-871A-248B-5D56EFA937F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210146" y="5172824"/>
            <a:ext cx="727579" cy="432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7A24284-43D7-5D5D-3016-35C377A08DD0}"/>
              </a:ext>
            </a:extLst>
          </p:cNvPr>
          <p:cNvSpPr txBox="1"/>
          <p:nvPr/>
        </p:nvSpPr>
        <p:spPr>
          <a:xfrm>
            <a:off x="5391834" y="5688251"/>
            <a:ext cx="36420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UK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77E25310-F994-D30B-BA31-877E1CC1A7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7806" y="5172824"/>
            <a:ext cx="647999" cy="4320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BBEE8FE-D5AA-7DA2-AE58-CB0C78C6134F}"/>
              </a:ext>
            </a:extLst>
          </p:cNvPr>
          <p:cNvSpPr txBox="1"/>
          <p:nvPr/>
        </p:nvSpPr>
        <p:spPr>
          <a:xfrm>
            <a:off x="726578" y="5688251"/>
            <a:ext cx="70609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Portugal</a:t>
            </a:r>
          </a:p>
        </p:txBody>
      </p:sp>
      <p:pic>
        <p:nvPicPr>
          <p:cNvPr id="63" name="Picture 6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125C9A-E892-7FEC-3B8B-F4BEE71C3D7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16400" y="3377280"/>
            <a:ext cx="817937" cy="34682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93E6CB7-B60D-C22F-1BE8-85AC60F4B395}"/>
              </a:ext>
            </a:extLst>
          </p:cNvPr>
          <p:cNvSpPr txBox="1"/>
          <p:nvPr/>
        </p:nvSpPr>
        <p:spPr>
          <a:xfrm>
            <a:off x="2525992" y="3797421"/>
            <a:ext cx="53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EMBL</a:t>
            </a:r>
          </a:p>
        </p:txBody>
      </p:sp>
      <p:pic>
        <p:nvPicPr>
          <p:cNvPr id="65" name="Picture 6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4FD5BD-121E-539D-EE56-3F9DF7D0999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51425" y="4254493"/>
            <a:ext cx="648000" cy="4320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83B9F69-8AD3-1F7D-608B-A8B93A183873}"/>
              </a:ext>
            </a:extLst>
          </p:cNvPr>
          <p:cNvSpPr txBox="1"/>
          <p:nvPr/>
        </p:nvSpPr>
        <p:spPr>
          <a:xfrm>
            <a:off x="4296154" y="4750925"/>
            <a:ext cx="75854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Lithuania</a:t>
            </a:r>
          </a:p>
        </p:txBody>
      </p:sp>
      <p:pic>
        <p:nvPicPr>
          <p:cNvPr id="67" name="Picture 66" descr="A blue and white flag&#10;&#10;Description automatically generated with medium confidence">
            <a:extLst>
              <a:ext uri="{FF2B5EF4-FFF2-40B4-BE49-F238E27FC236}">
                <a16:creationId xmlns:a16="http://schemas.microsoft.com/office/drawing/2014/main" id="{FEDE3ED6-976B-9DCF-5B5C-B4057485408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7971" y="4259803"/>
            <a:ext cx="743303" cy="42882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228624A-FEA6-9D56-ECA4-D9757B2743E8}"/>
              </a:ext>
            </a:extLst>
          </p:cNvPr>
          <p:cNvSpPr txBox="1"/>
          <p:nvPr/>
        </p:nvSpPr>
        <p:spPr>
          <a:xfrm>
            <a:off x="754502" y="4750925"/>
            <a:ext cx="62985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Greece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A2FF17-2DA7-9231-24DE-721C684877EC}"/>
              </a:ext>
            </a:extLst>
          </p:cNvPr>
          <p:cNvSpPr txBox="1"/>
          <p:nvPr/>
        </p:nvSpPr>
        <p:spPr>
          <a:xfrm>
            <a:off x="2887134" y="5688250"/>
            <a:ext cx="70506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Slovenia</a:t>
            </a:r>
          </a:p>
        </p:txBody>
      </p:sp>
      <p:pic>
        <p:nvPicPr>
          <p:cNvPr id="70" name="Picture 69" descr="A picture containing symbol, flag, graphics, clipart&#10;&#10;Description automatically generated">
            <a:extLst>
              <a:ext uri="{FF2B5EF4-FFF2-40B4-BE49-F238E27FC236}">
                <a16:creationId xmlns:a16="http://schemas.microsoft.com/office/drawing/2014/main" id="{7CC9CA1D-C5DC-8222-32B9-5673B898E1F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807667" y="5172824"/>
            <a:ext cx="864000" cy="432000"/>
          </a:xfrm>
          <a:prstGeom prst="rect">
            <a:avLst/>
          </a:prstGeom>
        </p:spPr>
      </p:pic>
      <p:pic>
        <p:nvPicPr>
          <p:cNvPr id="4" name="Picture 3" descr="A map of europe with blue dots&#10;&#10;Description automatically generated">
            <a:extLst>
              <a:ext uri="{FF2B5EF4-FFF2-40B4-BE49-F238E27FC236}">
                <a16:creationId xmlns:a16="http://schemas.microsoft.com/office/drawing/2014/main" id="{C610A63E-AB17-5521-064B-5A142C39549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415668" y="0"/>
            <a:ext cx="5776332" cy="577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A1A04-1ADE-9FEE-D28A-984413B5834E}"/>
              </a:ext>
            </a:extLst>
          </p:cNvPr>
          <p:cNvSpPr txBox="1"/>
          <p:nvPr/>
        </p:nvSpPr>
        <p:spPr>
          <a:xfrm>
            <a:off x="5169135" y="3790231"/>
            <a:ext cx="75565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Germany</a:t>
            </a:r>
          </a:p>
        </p:txBody>
      </p:sp>
      <p:pic>
        <p:nvPicPr>
          <p:cNvPr id="9" name="Picture 8" descr="A red yellow and black flag&#10;&#10;Description automatically generated">
            <a:extLst>
              <a:ext uri="{FF2B5EF4-FFF2-40B4-BE49-F238E27FC236}">
                <a16:creationId xmlns:a16="http://schemas.microsoft.com/office/drawing/2014/main" id="{1192F0F9-8C1B-D246-B8EE-B91AF075A2E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85360" y="3315405"/>
            <a:ext cx="720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08F07-6197-C944-B53E-1E4286864C11}"/>
              </a:ext>
            </a:extLst>
          </p:cNvPr>
          <p:cNvSpPr/>
          <p:nvPr/>
        </p:nvSpPr>
        <p:spPr>
          <a:xfrm>
            <a:off x="278098" y="1466121"/>
            <a:ext cx="8146374" cy="66567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Instruct-ERIC is the single point of access to technology and expertise for structural biology research.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A99787-0E95-A940-9444-3290B2973366}"/>
              </a:ext>
            </a:extLst>
          </p:cNvPr>
          <p:cNvSpPr/>
          <p:nvPr/>
        </p:nvSpPr>
        <p:spPr>
          <a:xfrm>
            <a:off x="278098" y="2201248"/>
            <a:ext cx="563724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The Instruct consortium comprises </a:t>
            </a:r>
            <a:r>
              <a:rPr lang="en-GB" sz="1400" b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eleven Instruct Centres </a:t>
            </a: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that offer access to </a:t>
            </a:r>
            <a:r>
              <a:rPr lang="en-GB" sz="1400" b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23 facilities </a:t>
            </a:r>
            <a:r>
              <a:rPr lang="en-GB" sz="14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  <a:sym typeface="Wingdings" panose="05000000000000000000" pitchFamily="2" charset="2"/>
              </a:rPr>
              <a:t>across Europe.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CB124-D471-1246-AA3A-0A886C43933D}"/>
              </a:ext>
            </a:extLst>
          </p:cNvPr>
          <p:cNvSpPr txBox="1"/>
          <p:nvPr/>
        </p:nvSpPr>
        <p:spPr>
          <a:xfrm>
            <a:off x="278098" y="2786023"/>
            <a:ext cx="6122702" cy="3528979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BE	Nanobodies4Instruct, </a:t>
            </a:r>
            <a:r>
              <a:rPr lang="en-GB" sz="1200" err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Robotein</a:t>
            </a: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 </a:t>
            </a:r>
            <a:endParaRPr lang="en-GB" sz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CZ	BIOCEV, CEITEC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EMBL	EMBL Grenoble, EMBL Hamburg, EMBL Heidelberg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ES	Instruct Image Processing Centre I2PC, CSIC-CNB</a:t>
            </a:r>
            <a:endParaRPr lang="en-GB" sz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FI	University of Eastern Finland, University of Helsinki, </a:t>
            </a:r>
            <a:endParaRPr lang="en-GB" sz="12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		University of Oulu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FR1	IGBMC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FR2	IBS-ISBG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IL	Centre for Bioinformatics Tel Aviv, ISPC (WIS) Israel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IT	CERM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NL	</a:t>
            </a:r>
            <a:r>
              <a:rPr lang="en-GB" sz="1200" err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Bijvoet</a:t>
            </a: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 Centre, </a:t>
            </a:r>
            <a:r>
              <a:rPr lang="en-GB" sz="1200" err="1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NeCEN</a:t>
            </a: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, NKI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Instruct Centre UK	Astbury, Diamond, Harwell Campus, University of</a:t>
            </a:r>
          </a:p>
          <a:p>
            <a:pPr algn="just">
              <a:lnSpc>
                <a:spcPct val="125000"/>
              </a:lnSpc>
            </a:pPr>
            <a:r>
              <a:rPr lang="en-GB" sz="1200">
                <a:solidFill>
                  <a:srgbClr val="54585A"/>
                </a:solidFill>
                <a:latin typeface="Verdana"/>
                <a:ea typeface="Verdana"/>
                <a:cs typeface="Verdana" panose="020B0604030504040204" pitchFamily="34" charset="0"/>
              </a:rPr>
              <a:t>		Oxford</a:t>
            </a:r>
          </a:p>
          <a:p>
            <a:pPr algn="just">
              <a:lnSpc>
                <a:spcPct val="125000"/>
              </a:lnSpc>
            </a:pPr>
            <a:endParaRPr lang="en-GB" sz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endParaRPr lang="en-GB" sz="1200">
              <a:solidFill>
                <a:srgbClr val="54585A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C8EBF137-8051-1F45-9690-A2D8A9C3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28B814-ECE2-B646-A6AF-AF981C6680B9}"/>
              </a:ext>
            </a:extLst>
          </p:cNvPr>
          <p:cNvSpPr/>
          <p:nvPr/>
        </p:nvSpPr>
        <p:spPr>
          <a:xfrm>
            <a:off x="1069428" y="348197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What is Instruct-ERIC?    Centres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Picture 8" descr="A map of europe with red dots&#10;&#10;Description automatically generated">
            <a:extLst>
              <a:ext uri="{FF2B5EF4-FFF2-40B4-BE49-F238E27FC236}">
                <a16:creationId xmlns:a16="http://schemas.microsoft.com/office/drawing/2014/main" id="{FCB3AC71-A98A-C3C5-CA81-D67DD8CD9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66" y="0"/>
            <a:ext cx="5798634" cy="57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36F133-9C10-8B42-AD80-D059508C37DF}"/>
              </a:ext>
            </a:extLst>
          </p:cNvPr>
          <p:cNvSpPr/>
          <p:nvPr/>
        </p:nvSpPr>
        <p:spPr>
          <a:xfrm>
            <a:off x="5707118" y="2451590"/>
            <a:ext cx="61101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Instruct-ERIC Research Site is a centralised national hub, which provides Instruct users with: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Outreach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Networking activities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sites do not offer access to research equipment/technologies, but are crucial to provide support to the wider structural biology community</a:t>
            </a:r>
          </a:p>
          <a:p>
            <a:pPr lvl="0">
              <a:defRPr/>
            </a:pPr>
            <a:endPara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Instruct-PT: ITQB Nova and FC-</a:t>
            </a:r>
            <a:r>
              <a:rPr lang="en-GB" sz="1400" err="1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Ulisboa</a:t>
            </a:r>
            <a:endPara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endParaRPr lang="en-GB" sz="1400">
              <a:solidFill>
                <a:srgbClr val="5458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1400">
                <a:solidFill>
                  <a:srgbClr val="5458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Instruct-SK: Slovak Academy of Sciences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BF22A-FABB-5648-8AC4-02BC470C3304}"/>
              </a:ext>
            </a:extLst>
          </p:cNvPr>
          <p:cNvSpPr/>
          <p:nvPr/>
        </p:nvSpPr>
        <p:spPr>
          <a:xfrm>
            <a:off x="1079938" y="354526"/>
            <a:ext cx="8146374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Research Sites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CCDB552B-AD3A-2F3E-B7E4-F1BFC54F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296449"/>
            <a:ext cx="60007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A8FEC-2162-F5F8-9741-16E4A24B1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72" y="95292"/>
            <a:ext cx="7772400" cy="2284455"/>
          </a:xfrm>
          <a:prstGeom prst="rect">
            <a:avLst/>
          </a:prstGeom>
        </p:spPr>
      </p:pic>
      <p:pic>
        <p:nvPicPr>
          <p:cNvPr id="12" name="Picture 11" descr="A map of europe with red dots&#10;&#10;Description automatically generated">
            <a:extLst>
              <a:ext uri="{FF2B5EF4-FFF2-40B4-BE49-F238E27FC236}">
                <a16:creationId xmlns:a16="http://schemas.microsoft.com/office/drawing/2014/main" id="{3C32D1E3-FF58-D1E1-C48C-AFD2B7C7B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28" y="995135"/>
            <a:ext cx="5128054" cy="51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6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A380AD-43F2-20C4-DE13-2DE698920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227"/>
          <a:stretch/>
        </p:blipFill>
        <p:spPr>
          <a:xfrm>
            <a:off x="142600" y="224233"/>
            <a:ext cx="1068266" cy="9376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24CE35-BED3-6A79-455B-3022D0BDEA88}"/>
              </a:ext>
            </a:extLst>
          </p:cNvPr>
          <p:cNvSpPr/>
          <p:nvPr/>
        </p:nvSpPr>
        <p:spPr>
          <a:xfrm>
            <a:off x="1069427" y="348197"/>
            <a:ext cx="11122571" cy="665677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ts val="2400"/>
              </a:lnSpc>
            </a:pPr>
            <a:r>
              <a:rPr lang="en-GB" sz="2800">
                <a:solidFill>
                  <a:srgbClr val="12A8E0"/>
                </a:solidFill>
                <a:latin typeface="Verdana"/>
                <a:ea typeface="Verdana"/>
                <a:cs typeface="Verdana"/>
                <a:sym typeface="Wingdings" panose="05000000000000000000" pitchFamily="2" charset="2"/>
              </a:rPr>
              <a:t>Instruct Offers a Full Range of Structural Biology Techniques</a:t>
            </a:r>
            <a:endParaRPr lang="en-GB" sz="2800">
              <a:solidFill>
                <a:srgbClr val="12A8E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E63E0F-F925-4708-F88A-C914A40C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71" y="1003555"/>
            <a:ext cx="1089544" cy="987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62DAE-E63A-5E4D-9170-47D17F401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381" y="940176"/>
            <a:ext cx="1001233" cy="1096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5BAAEA-67B3-2288-58F4-96657D87A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5675" y="940177"/>
            <a:ext cx="882846" cy="1096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61F22A-6F62-A464-888D-7F2649BBB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668" y="2667440"/>
            <a:ext cx="766364" cy="1096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FFFCEA-5AD9-5E01-9D09-EFB4BB298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044" y="2839972"/>
            <a:ext cx="1096587" cy="803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FB569-83FC-713F-B4C9-BEDD6D353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5396" y="2670961"/>
            <a:ext cx="1100108" cy="10895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AD9B03-6525-C7F5-C14C-C7C0DF63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1875" y="4487537"/>
            <a:ext cx="1107150" cy="1107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C191DF-5815-16F7-97E7-32803C982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5002" y="4484016"/>
            <a:ext cx="1110671" cy="1114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D7B1BB-F21B-333A-F084-2F33DA06CB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6010" y="4494579"/>
            <a:ext cx="1093066" cy="10930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4DE35C-4DC2-C722-7BFF-6EDD40113153}"/>
              </a:ext>
            </a:extLst>
          </p:cNvPr>
          <p:cNvSpPr txBox="1"/>
          <p:nvPr/>
        </p:nvSpPr>
        <p:spPr>
          <a:xfrm>
            <a:off x="4714198" y="2162186"/>
            <a:ext cx="127470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Crystallisation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81C0F4-CE0E-D336-50AD-7CA66BEBAFC3}"/>
              </a:ext>
            </a:extLst>
          </p:cNvPr>
          <p:cNvSpPr txBox="1"/>
          <p:nvPr/>
        </p:nvSpPr>
        <p:spPr>
          <a:xfrm>
            <a:off x="7376531" y="2162186"/>
            <a:ext cx="176593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Nanobody Discovery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FF4E7-5082-3DBD-A925-9B76564836F0}"/>
              </a:ext>
            </a:extLst>
          </p:cNvPr>
          <p:cNvSpPr txBox="1"/>
          <p:nvPr/>
        </p:nvSpPr>
        <p:spPr>
          <a:xfrm>
            <a:off x="10514745" y="2162186"/>
            <a:ext cx="160172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Protein Production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D298FA-7533-497C-8F8C-0FD5E7C307AF}"/>
              </a:ext>
            </a:extLst>
          </p:cNvPr>
          <p:cNvSpPr txBox="1"/>
          <p:nvPr/>
        </p:nvSpPr>
        <p:spPr>
          <a:xfrm>
            <a:off x="10412217" y="3906183"/>
            <a:ext cx="177978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Molecular Biophysics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D9126C-BFA9-3E58-9F3E-2B33633F9778}"/>
              </a:ext>
            </a:extLst>
          </p:cNvPr>
          <p:cNvSpPr txBox="1"/>
          <p:nvPr/>
        </p:nvSpPr>
        <p:spPr>
          <a:xfrm>
            <a:off x="7430360" y="3906183"/>
            <a:ext cx="167385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Mass Spectrometry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80BFF-C18E-C67B-AD4C-A4862165B58C}"/>
              </a:ext>
            </a:extLst>
          </p:cNvPr>
          <p:cNvSpPr txBox="1"/>
          <p:nvPr/>
        </p:nvSpPr>
        <p:spPr>
          <a:xfrm>
            <a:off x="4977091" y="3906183"/>
            <a:ext cx="82266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Imaging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8379B8-CCA3-1698-836D-C3844B723EEF}"/>
              </a:ext>
            </a:extLst>
          </p:cNvPr>
          <p:cNvSpPr txBox="1"/>
          <p:nvPr/>
        </p:nvSpPr>
        <p:spPr>
          <a:xfrm>
            <a:off x="4555085" y="5777701"/>
            <a:ext cx="1549270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X-Ray Techniques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8B3F84-2B5F-EC88-FEEA-16A011E57F92}"/>
              </a:ext>
            </a:extLst>
          </p:cNvPr>
          <p:cNvSpPr txBox="1"/>
          <p:nvPr/>
        </p:nvSpPr>
        <p:spPr>
          <a:xfrm>
            <a:off x="7381244" y="5777701"/>
            <a:ext cx="175823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Magnetic Resonance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C5461D-EF01-31AE-5DA1-409CDDB50168}"/>
              </a:ext>
            </a:extLst>
          </p:cNvPr>
          <p:cNvSpPr txBox="1"/>
          <p:nvPr/>
        </p:nvSpPr>
        <p:spPr>
          <a:xfrm>
            <a:off x="10448445" y="5777701"/>
            <a:ext cx="171835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200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Electron Microscopy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DAEC8-EEA2-49E5-0654-94B41DBF798B}"/>
              </a:ext>
            </a:extLst>
          </p:cNvPr>
          <p:cNvSpPr txBox="1"/>
          <p:nvPr/>
        </p:nvSpPr>
        <p:spPr>
          <a:xfrm>
            <a:off x="2437235" y="1573367"/>
            <a:ext cx="217239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Sample preparation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3272C9-FFA0-E11D-7892-8749857316C7}"/>
              </a:ext>
            </a:extLst>
          </p:cNvPr>
          <p:cNvSpPr txBox="1"/>
          <p:nvPr/>
        </p:nvSpPr>
        <p:spPr>
          <a:xfrm>
            <a:off x="2437234" y="3192616"/>
            <a:ext cx="238398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Biomolecular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DB41E-8C13-69BC-8D15-29AC1F56D0F5}"/>
              </a:ext>
            </a:extLst>
          </p:cNvPr>
          <p:cNvSpPr txBox="1"/>
          <p:nvPr/>
        </p:nvSpPr>
        <p:spPr>
          <a:xfrm>
            <a:off x="2437235" y="4889799"/>
            <a:ext cx="134203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400" b="1">
                <a:solidFill>
                  <a:srgbClr val="58595B"/>
                </a:solidFill>
                <a:latin typeface="Verdana"/>
                <a:ea typeface="Verdana"/>
                <a:cs typeface="Verdana" panose="020B0604030504040204" pitchFamily="34" charset="0"/>
              </a:rPr>
              <a:t>3D analysis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4A03E5-2797-70D7-850E-BDF79A694683}"/>
              </a:ext>
            </a:extLst>
          </p:cNvPr>
          <p:cNvCxnSpPr/>
          <p:nvPr/>
        </p:nvCxnSpPr>
        <p:spPr>
          <a:xfrm>
            <a:off x="4581650" y="2547505"/>
            <a:ext cx="7495307" cy="519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FE09C6-0615-5B09-7D6C-1214BF4F87E4}"/>
              </a:ext>
            </a:extLst>
          </p:cNvPr>
          <p:cNvCxnSpPr>
            <a:cxnSpLocks/>
          </p:cNvCxnSpPr>
          <p:nvPr/>
        </p:nvCxnSpPr>
        <p:spPr>
          <a:xfrm>
            <a:off x="4581649" y="4348596"/>
            <a:ext cx="7495307" cy="519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2F7E9-59DD-1D6B-AE6D-4F709CEF4AD6}"/>
              </a:ext>
            </a:extLst>
          </p:cNvPr>
          <p:cNvGrpSpPr/>
          <p:nvPr/>
        </p:nvGrpSpPr>
        <p:grpSpPr>
          <a:xfrm>
            <a:off x="0" y="2323792"/>
            <a:ext cx="2108508" cy="2873784"/>
            <a:chOff x="132010" y="2043475"/>
            <a:chExt cx="2108508" cy="287378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1322308-43CC-528D-1AA2-BC739117E1A9}"/>
                </a:ext>
              </a:extLst>
            </p:cNvPr>
            <p:cNvGrpSpPr/>
            <p:nvPr/>
          </p:nvGrpSpPr>
          <p:grpSpPr>
            <a:xfrm>
              <a:off x="218691" y="2043475"/>
              <a:ext cx="1935145" cy="1707471"/>
              <a:chOff x="7966121" y="3063353"/>
              <a:chExt cx="1935145" cy="100248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B495EC-29E0-4982-CA83-CCFABF654EDA}"/>
                  </a:ext>
                </a:extLst>
              </p:cNvPr>
              <p:cNvSpPr/>
              <p:nvPr/>
            </p:nvSpPr>
            <p:spPr>
              <a:xfrm>
                <a:off x="7966121" y="3144264"/>
                <a:ext cx="1935145" cy="92157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600" b="1" i="0" u="none" strike="noStrike" kern="1200" cap="none" spc="0" normalizeH="0" baseline="0" noProof="0">
                    <a:ln w="0"/>
                    <a:solidFill>
                      <a:srgbClr val="12A8E0"/>
                    </a:solidFill>
                    <a:effectLst/>
                    <a:uLnTx/>
                    <a:uFillTx/>
                    <a:latin typeface="Verdana"/>
                    <a:ea typeface="Verdana"/>
                    <a:cs typeface="Verdana" panose="020B0604030504040204" pitchFamily="34" charset="0"/>
                  </a:rPr>
                  <a:t>80</a:t>
                </a:r>
                <a:endParaRPr kumimoji="0" lang="en-GB" sz="9600" b="1" i="0" u="none" strike="noStrike" kern="1200" cap="none" spc="0" normalizeH="0" baseline="0" noProof="0">
                  <a:ln w="0"/>
                  <a:solidFill>
                    <a:srgbClr val="12A8E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7799103-3B2D-783E-37D9-A0F254B98EBA}"/>
                  </a:ext>
                </a:extLst>
              </p:cNvPr>
              <p:cNvSpPr/>
              <p:nvPr/>
            </p:nvSpPr>
            <p:spPr>
              <a:xfrm>
                <a:off x="8254954" y="3063353"/>
                <a:ext cx="1357481" cy="31023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A8E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Wingdings" panose="05000000000000000000" pitchFamily="2" charset="2"/>
                  </a:rPr>
                  <a:t>More than</a:t>
                </a:r>
                <a:endPara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12A8E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29B0ACE-CFCC-C4DF-EF37-264974775799}"/>
                </a:ext>
              </a:extLst>
            </p:cNvPr>
            <p:cNvSpPr/>
            <p:nvPr/>
          </p:nvSpPr>
          <p:spPr>
            <a:xfrm>
              <a:off x="132010" y="3527011"/>
              <a:ext cx="2108508" cy="139024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12A8E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Wingdings" panose="05000000000000000000" pitchFamily="2" charset="2"/>
                </a:rPr>
                <a:t>Instruct 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29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48BFF06-3770-E24C-8F6D-8E7F94FD4B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5344594"/>
              </p:ext>
            </p:extLst>
          </p:nvPr>
        </p:nvGraphicFramePr>
        <p:xfrm>
          <a:off x="625011" y="1187670"/>
          <a:ext cx="10941978" cy="4878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close-up of a keyboard&#10;&#10;Description automatically generated with medium confidence">
            <a:extLst>
              <a:ext uri="{FF2B5EF4-FFF2-40B4-BE49-F238E27FC236}">
                <a16:creationId xmlns:a16="http://schemas.microsoft.com/office/drawing/2014/main" id="{A1CC3E67-D013-454C-B231-3A228316B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28" y="336993"/>
            <a:ext cx="751410" cy="7514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FA659B-3D92-CF4A-94C7-1BB9B3606B5E}"/>
              </a:ext>
            </a:extLst>
          </p:cNvPr>
          <p:cNvSpPr/>
          <p:nvPr/>
        </p:nvSpPr>
        <p:spPr>
          <a:xfrm>
            <a:off x="1079938" y="379859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Sample Preparation</a:t>
            </a:r>
          </a:p>
        </p:txBody>
      </p:sp>
    </p:spTree>
    <p:extLst>
      <p:ext uri="{BB962C8B-B14F-4D97-AF65-F5344CB8AC3E}">
        <p14:creationId xmlns:p14="http://schemas.microsoft.com/office/powerpoint/2010/main" val="304393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374988-09BB-444F-B10B-EFB46BE6A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28" y="336993"/>
            <a:ext cx="751410" cy="765198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C02976D-5E16-0340-AC90-2970134DA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290625"/>
              </p:ext>
            </p:extLst>
          </p:nvPr>
        </p:nvGraphicFramePr>
        <p:xfrm>
          <a:off x="625011" y="1202076"/>
          <a:ext cx="10941978" cy="4864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860DC3F-0D7A-394F-9C87-CA560A40CF33}"/>
              </a:ext>
            </a:extLst>
          </p:cNvPr>
          <p:cNvSpPr/>
          <p:nvPr/>
        </p:nvSpPr>
        <p:spPr>
          <a:xfrm>
            <a:off x="1079938" y="390393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Biomolecular Analysis</a:t>
            </a:r>
          </a:p>
        </p:txBody>
      </p:sp>
    </p:spTree>
    <p:extLst>
      <p:ext uri="{BB962C8B-B14F-4D97-AF65-F5344CB8AC3E}">
        <p14:creationId xmlns:p14="http://schemas.microsoft.com/office/powerpoint/2010/main" val="2136690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1A3205B-2746-FD43-AE3D-17B196AF3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846125"/>
              </p:ext>
            </p:extLst>
          </p:nvPr>
        </p:nvGraphicFramePr>
        <p:xfrm>
          <a:off x="625011" y="1202076"/>
          <a:ext cx="10941978" cy="4864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4021188-4838-B444-9E89-B2D6994B2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28" y="336991"/>
            <a:ext cx="751411" cy="7514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45C757-E5E0-384B-B0B2-7D5E94D390D6}"/>
              </a:ext>
            </a:extLst>
          </p:cNvPr>
          <p:cNvSpPr/>
          <p:nvPr/>
        </p:nvSpPr>
        <p:spPr>
          <a:xfrm>
            <a:off x="1079938" y="379859"/>
            <a:ext cx="8146374" cy="66567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GB" sz="2800">
                <a:solidFill>
                  <a:srgbClr val="12A8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3D Structural Analysis</a:t>
            </a:r>
          </a:p>
        </p:txBody>
      </p:sp>
    </p:spTree>
    <p:extLst>
      <p:ext uri="{BB962C8B-B14F-4D97-AF65-F5344CB8AC3E}">
        <p14:creationId xmlns:p14="http://schemas.microsoft.com/office/powerpoint/2010/main" val="6551037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D1BA7E397FD459D0C5638B4C6A663" ma:contentTypeVersion="36" ma:contentTypeDescription="Create a new document." ma:contentTypeScope="" ma:versionID="4c1b5587f4325acdce3c51713f6694cd">
  <xsd:schema xmlns:xsd="http://www.w3.org/2001/XMLSchema" xmlns:xs="http://www.w3.org/2001/XMLSchema" xmlns:p="http://schemas.microsoft.com/office/2006/metadata/properties" xmlns:ns2="2c74fc1c-1a99-4017-94d7-6943030f64e5" xmlns:ns3="70c619b4-f5ac-4a24-bc51-96048c7d2dac" targetNamespace="http://schemas.microsoft.com/office/2006/metadata/properties" ma:root="true" ma:fieldsID="d2e04acf11ee65426725964b8736df10" ns2:_="" ns3:_="">
    <xsd:import namespace="2c74fc1c-1a99-4017-94d7-6943030f64e5"/>
    <xsd:import namespace="70c619b4-f5ac-4a24-bc51-96048c7d2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2:Tags" minOccurs="0"/>
                <xsd:element ref="ns2:Source" minOccurs="0"/>
                <xsd:element ref="ns2:Own_x0020_image_x003f_" minOccurs="0"/>
                <xsd:element ref="ns2:UR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_dlc_DocId" minOccurs="0"/>
                <xsd:element ref="ns3:_dlc_DocIdUrl" minOccurs="0"/>
                <xsd:element ref="ns3:_dlc_DocIdPersistId" minOccurs="0"/>
                <xsd:element ref="ns2:MediaLengthInSeconds" minOccurs="0"/>
                <xsd:element ref="ns2:Renewal_x0020_or_x0020_Expiry" minOccurs="0"/>
                <xsd:element ref="ns2:Signature_x0020_or_x0020_Activation_x0020_Da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Repo_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4fc1c-1a99-4017-94d7-6943030f64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_Flow_SignoffStatus" ma:index="14" nillable="true" ma:displayName="Sign-off status" ma:internalName="_x0024_Resources_x003a_core_x002c_Signoff_Status_x003b_">
      <xsd:simpleType>
        <xsd:restriction base="dms:Text"/>
      </xsd:simpleType>
    </xsd:element>
    <xsd:element name="Tags" ma:index="17" nillable="true" ma:displayName="Tags" ma:internalName="Tags">
      <xsd:simpleType>
        <xsd:restriction base="dms:Text">
          <xsd:maxLength value="255"/>
        </xsd:restriction>
      </xsd:simpleType>
    </xsd:element>
    <xsd:element name="Source" ma:index="18" nillable="true" ma:displayName="Source" ma:format="Hyperlink" ma:internalName="Sour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wn_x0020_image_x003f_" ma:index="19" nillable="true" ma:displayName="Own image?" ma:default="1" ma:internalName="Own_x0020_image_x003f_">
      <xsd:simpleType>
        <xsd:restriction base="dms:Boolean"/>
      </xsd:simpleType>
    </xsd:element>
    <xsd:element name="URL" ma:index="20" nillable="true" ma:displayName="URL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Renewal_x0020_or_x0020_Expiry" ma:index="29" nillable="true" ma:displayName="Renewal or Expiry Date" ma:format="DateOnly" ma:internalName="Renewal_x0020_or_x0020_Expiry">
      <xsd:simpleType>
        <xsd:restriction base="dms:DateTime"/>
      </xsd:simpleType>
    </xsd:element>
    <xsd:element name="Signature_x0020_or_x0020_Activation_x0020_Date" ma:index="30" nillable="true" ma:displayName="Signature or Activation Date" ma:format="DateOnly" ma:internalName="Signature_x0020_or_x0020_Activation_x0020_Date">
      <xsd:simpleType>
        <xsd:restriction base="dms:DateTime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7e87d4d8-1c37-422b-a83a-9b0128addd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po_Tags" ma:index="36" nillable="true" ma:displayName="Repo_Tags" ma:format="Dropdown" ma:internalName="Repo_Tag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struct"/>
                    <xsd:enumeration value="Data-Deposition"/>
                    <xsd:enumeration value="SiteBuilder"/>
                    <xsd:enumeration value="Kubernetes"/>
                    <xsd:enumeration value="Profile"/>
                    <xsd:enumeration value="Webhooks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619b4-f5ac-4a24-bc51-96048c7d2da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33" nillable="true" ma:displayName="Taxonomy Catch All Column" ma:hidden="true" ma:list="{d93e2815-10ef-4ab4-96a1-3cf9187caf07}" ma:internalName="TaxCatchAll" ma:showField="CatchAllData" ma:web="70c619b4-f5ac-4a24-bc51-96048c7d2d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_x0020_image_x003f_ xmlns="2c74fc1c-1a99-4017-94d7-6943030f64e5">true</Own_x0020_image_x003f_>
    <_Flow_SignoffStatus xmlns="2c74fc1c-1a99-4017-94d7-6943030f64e5" xsi:nil="true"/>
    <Source xmlns="2c74fc1c-1a99-4017-94d7-6943030f64e5">
      <Url xsi:nil="true"/>
      <Description xsi:nil="true"/>
    </Source>
    <URL xmlns="2c74fc1c-1a99-4017-94d7-6943030f64e5">
      <Url xsi:nil="true"/>
      <Description xsi:nil="true"/>
    </URL>
    <Tags xmlns="2c74fc1c-1a99-4017-94d7-6943030f64e5" xsi:nil="true"/>
    <_dlc_DocId xmlns="70c619b4-f5ac-4a24-bc51-96048c7d2dac">WSSKY4Z3XS2A-1760647373-179907</_dlc_DocId>
    <_dlc_DocIdUrl xmlns="70c619b4-f5ac-4a24-bc51-96048c7d2dac">
      <Url>https://instructeric.sharepoint.com/sites/Instruct-ERIC/_layouts/15/DocIdRedir.aspx?ID=WSSKY4Z3XS2A-1760647373-179907</Url>
      <Description>WSSKY4Z3XS2A-1760647373-179907</Description>
    </_dlc_DocIdUrl>
    <Renewal_x0020_or_x0020_Expiry xmlns="2c74fc1c-1a99-4017-94d7-6943030f64e5" xsi:nil="true"/>
    <Signature_x0020_or_x0020_Activation_x0020_Date xmlns="2c74fc1c-1a99-4017-94d7-6943030f64e5" xsi:nil="true"/>
    <lcf76f155ced4ddcb4097134ff3c332f xmlns="2c74fc1c-1a99-4017-94d7-6943030f64e5">
      <Terms xmlns="http://schemas.microsoft.com/office/infopath/2007/PartnerControls"/>
    </lcf76f155ced4ddcb4097134ff3c332f>
    <TaxCatchAll xmlns="70c619b4-f5ac-4a24-bc51-96048c7d2dac" xsi:nil="true"/>
    <Repo_Tags xmlns="2c74fc1c-1a99-4017-94d7-6943030f64e5" xsi:nil="true"/>
  </documentManagement>
</p:properties>
</file>

<file path=customXml/itemProps1.xml><?xml version="1.0" encoding="utf-8"?>
<ds:datastoreItem xmlns:ds="http://schemas.openxmlformats.org/officeDocument/2006/customXml" ds:itemID="{67053837-5666-4985-84B7-971322D2C3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9836C7-C3BB-4A47-BFC4-93F8B1E9FF3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598AE98-DC7D-4DDE-8D2A-F3C728D61B5D}">
  <ds:schemaRefs>
    <ds:schemaRef ds:uri="2c74fc1c-1a99-4017-94d7-6943030f64e5"/>
    <ds:schemaRef ds:uri="70c619b4-f5ac-4a24-bc51-96048c7d2d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4131AE66-FBC1-4C2A-AF58-24450098F990}">
  <ds:schemaRefs>
    <ds:schemaRef ds:uri="2c74fc1c-1a99-4017-94d7-6943030f64e5"/>
    <ds:schemaRef ds:uri="70c619b4-f5ac-4a24-bc51-96048c7d2da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1132</Words>
  <Application>Microsoft Macintosh PowerPoint</Application>
  <PresentationFormat>Widescreen</PresentationFormat>
  <Paragraphs>181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Custom Design</vt:lpstr>
      <vt:lpstr>3_Custom Design</vt:lpstr>
      <vt:lpstr>2_Custom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Chapman</dc:creator>
  <cp:lastModifiedBy>John Dolan</cp:lastModifiedBy>
  <cp:revision>3</cp:revision>
  <dcterms:created xsi:type="dcterms:W3CDTF">2019-09-05T09:55:41Z</dcterms:created>
  <dcterms:modified xsi:type="dcterms:W3CDTF">2024-11-07T11:14:49Z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0x010100906D1BA7E397FD459D0C5638B4C6A663</vt:lpwstr>
  </property>
  <property fmtid="{D5CDD505-2E9C-101B-9397-08002B2CF9AE}" pid="3" name="_dlc_DocIdItemGuid">
    <vt:lpwstr>7407925d-f5b1-4845-91f0-e179ad21d437</vt:lpwstr>
  </property>
  <property fmtid="{D5CDD505-2E9C-101B-9397-08002B2CF9AE}" pid="4" name="MediaServiceImageTags">
    <vt:lpwstr/>
  </property>
</Properties>
</file>