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97" r:id="rId6"/>
    <p:sldMasterId id="2147483685" r:id="rId7"/>
    <p:sldMasterId id="2147483673" r:id="rId8"/>
    <p:sldMasterId id="2147483709" r:id="rId9"/>
    <p:sldMasterId id="2147483721" r:id="rId10"/>
  </p:sldMasterIdLst>
  <p:notesMasterIdLst>
    <p:notesMasterId r:id="rId29"/>
  </p:notesMasterIdLst>
  <p:handoutMasterIdLst>
    <p:handoutMasterId r:id="rId30"/>
  </p:handoutMasterIdLst>
  <p:sldIdLst>
    <p:sldId id="258" r:id="rId11"/>
    <p:sldId id="267" r:id="rId12"/>
    <p:sldId id="281" r:id="rId13"/>
    <p:sldId id="273" r:id="rId14"/>
    <p:sldId id="274" r:id="rId15"/>
    <p:sldId id="276" r:id="rId16"/>
    <p:sldId id="278" r:id="rId17"/>
    <p:sldId id="270" r:id="rId18"/>
    <p:sldId id="271" r:id="rId19"/>
    <p:sldId id="272" r:id="rId20"/>
    <p:sldId id="279" r:id="rId21"/>
    <p:sldId id="268" r:id="rId22"/>
    <p:sldId id="262" r:id="rId23"/>
    <p:sldId id="263" r:id="rId24"/>
    <p:sldId id="282" r:id="rId25"/>
    <p:sldId id="283" r:id="rId26"/>
    <p:sldId id="280" r:id="rId27"/>
    <p:sldId id="26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585A"/>
    <a:srgbClr val="12A8E0"/>
    <a:srgbClr val="FF141E"/>
    <a:srgbClr val="00B2A9"/>
    <a:srgbClr val="A3D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handoutMaster" Target="handoutMasters/handoutMaster1.xml"/><Relationship Id="rId8" Type="http://schemas.openxmlformats.org/officeDocument/2006/relationships/slideMaster" Target="slideMasters/slideMaster4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image" Target="../media/image7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image" Target="../media/image7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C38CCD-BFC9-4C4C-A4CE-E781170429C6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</dgm:pt>
    <dgm:pt modelId="{49A82766-3FBA-D842-A449-F84B1B7CAE88}">
      <dgm:prSet phldrT="[Text]" custT="1"/>
      <dgm:spPr>
        <a:noFill/>
        <a:ln>
          <a:solidFill>
            <a:srgbClr val="A3D963"/>
          </a:solidFill>
        </a:ln>
      </dgm:spPr>
      <dgm:t>
        <a:bodyPr/>
        <a:lstStyle/>
        <a:p>
          <a:r>
            <a:rPr lang="en-GB" sz="2000" b="1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Nanobody Discovery</a:t>
          </a:r>
        </a:p>
        <a:p>
          <a:r>
            <a:rPr lang="en-GB" sz="14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Domain-Specific Nanobodies</a:t>
          </a:r>
        </a:p>
        <a:p>
          <a:r>
            <a:rPr lang="en-GB" sz="1400" err="1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Megabodies</a:t>
          </a:r>
          <a:endParaRPr lang="en-GB" sz="1400">
            <a:solidFill>
              <a:srgbClr val="54585A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2796F0B-3B2F-4C4F-8FB5-84CB1AAF8E2E}" type="parTrans" cxnId="{F30B6A1A-B151-F441-BFB4-D09FD4DFC56C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09921EA-F656-8241-AC3E-A17B92AB580F}" type="sibTrans" cxnId="{F30B6A1A-B151-F441-BFB4-D09FD4DFC56C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4AA9918-F383-BA49-A942-44986C6630BC}">
      <dgm:prSet phldrT="[Text]" custT="1"/>
      <dgm:spPr>
        <a:noFill/>
        <a:ln>
          <a:solidFill>
            <a:srgbClr val="A3D963"/>
          </a:solidFill>
        </a:ln>
      </dgm:spPr>
      <dgm:t>
        <a:bodyPr/>
        <a:lstStyle/>
        <a:p>
          <a:r>
            <a:rPr lang="en-GB" sz="2000" b="1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Protein Production</a:t>
          </a:r>
          <a:br>
            <a:rPr lang="en-GB" sz="2000" b="1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endParaRPr lang="en-GB" sz="2000" b="1">
            <a:solidFill>
              <a:srgbClr val="54585A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en-GB" sz="1400" b="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Cell-free expression</a:t>
          </a:r>
        </a:p>
        <a:p>
          <a:r>
            <a:rPr lang="en-GB" sz="1400" b="0" i="1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E. coli</a:t>
          </a:r>
        </a:p>
        <a:p>
          <a:r>
            <a:rPr lang="en-GB" sz="1400" b="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Insect cells</a:t>
          </a:r>
        </a:p>
        <a:p>
          <a:r>
            <a:rPr lang="en-GB" sz="1400" b="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Mammalian cells</a:t>
          </a:r>
        </a:p>
        <a:p>
          <a:r>
            <a:rPr lang="en-GB" sz="1400" b="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Library-based screening</a:t>
          </a:r>
        </a:p>
      </dgm:t>
    </dgm:pt>
    <dgm:pt modelId="{AEB7D1BE-4494-8840-8517-217415B2219E}" type="parTrans" cxnId="{C817F932-D8EA-D84F-8194-863611BEEE40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9F5BB17-0421-064F-BBA8-41DCA6CFDAF6}" type="sibTrans" cxnId="{C817F932-D8EA-D84F-8194-863611BEEE40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5A9D657-84F9-BC4F-B163-A8A76F4EF505}">
      <dgm:prSet phldrT="[Text]" custT="1"/>
      <dgm:spPr>
        <a:noFill/>
        <a:ln>
          <a:solidFill>
            <a:srgbClr val="A3D963"/>
          </a:solidFill>
        </a:ln>
      </dgm:spPr>
      <dgm:t>
        <a:bodyPr/>
        <a:lstStyle/>
        <a:p>
          <a:r>
            <a:rPr lang="en-GB" sz="2000" b="1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Crystallisation</a:t>
          </a:r>
          <a:br>
            <a:rPr lang="en-GB" sz="2000" b="1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endParaRPr lang="en-GB" sz="2000" b="1">
            <a:solidFill>
              <a:srgbClr val="54585A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en-GB" sz="14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Macromolecular crystallisation</a:t>
          </a:r>
        </a:p>
        <a:p>
          <a:r>
            <a:rPr lang="en-GB" sz="14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Membrane protein crystallisation</a:t>
          </a:r>
        </a:p>
      </dgm:t>
    </dgm:pt>
    <dgm:pt modelId="{1B0B7748-1886-3943-A6E6-08EBD6B0F677}" type="sibTrans" cxnId="{51192839-06C9-BB4B-88EB-47361A6C868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BC23489-5D9D-AF40-9161-A04CF9A6E987}" type="parTrans" cxnId="{51192839-06C9-BB4B-88EB-47361A6C868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37249AF-E75A-3C4C-8080-A74995E16501}" type="pres">
      <dgm:prSet presAssocID="{21C38CCD-BFC9-4C4C-A4CE-E781170429C6}" presName="Name0" presStyleCnt="0">
        <dgm:presLayoutVars>
          <dgm:dir/>
          <dgm:resizeHandles val="exact"/>
        </dgm:presLayoutVars>
      </dgm:prSet>
      <dgm:spPr/>
    </dgm:pt>
    <dgm:pt modelId="{6D274616-3D4E-414D-9F45-CAB3FDD7BC02}" type="pres">
      <dgm:prSet presAssocID="{21C38CCD-BFC9-4C4C-A4CE-E781170429C6}" presName="bkgdShp" presStyleLbl="alignAccFollowNode1" presStyleIdx="0" presStyleCnt="1"/>
      <dgm:spPr>
        <a:solidFill>
          <a:srgbClr val="12A8E0">
            <a:alpha val="90000"/>
          </a:srgbClr>
        </a:solidFill>
      </dgm:spPr>
    </dgm:pt>
    <dgm:pt modelId="{B4577EE9-4EF0-7545-8132-CF33D99BCC56}" type="pres">
      <dgm:prSet presAssocID="{21C38CCD-BFC9-4C4C-A4CE-E781170429C6}" presName="linComp" presStyleCnt="0"/>
      <dgm:spPr/>
    </dgm:pt>
    <dgm:pt modelId="{7EEEB3A2-E3F1-634A-90B3-F0B92D994E24}" type="pres">
      <dgm:prSet presAssocID="{55A9D657-84F9-BC4F-B163-A8A76F4EF505}" presName="compNode" presStyleCnt="0"/>
      <dgm:spPr/>
    </dgm:pt>
    <dgm:pt modelId="{0884829A-4847-5E49-9813-FCACCD004D60}" type="pres">
      <dgm:prSet presAssocID="{55A9D657-84F9-BC4F-B163-A8A76F4EF505}" presName="node" presStyleLbl="node1" presStyleIdx="0" presStyleCnt="3">
        <dgm:presLayoutVars>
          <dgm:bulletEnabled val="1"/>
        </dgm:presLayoutVars>
      </dgm:prSet>
      <dgm:spPr/>
    </dgm:pt>
    <dgm:pt modelId="{9D564A32-C40D-0C48-A945-FC2630223885}" type="pres">
      <dgm:prSet presAssocID="{55A9D657-84F9-BC4F-B163-A8A76F4EF505}" presName="invisiNode" presStyleLbl="node1" presStyleIdx="0" presStyleCnt="3"/>
      <dgm:spPr/>
    </dgm:pt>
    <dgm:pt modelId="{F77D865E-1425-6E48-83E0-D977F412EE9B}" type="pres">
      <dgm:prSet presAssocID="{55A9D657-84F9-BC4F-B163-A8A76F4EF505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</dgm:spPr>
    </dgm:pt>
    <dgm:pt modelId="{4BE89A53-1726-864D-8A3C-816C090FCFC5}" type="pres">
      <dgm:prSet presAssocID="{1B0B7748-1886-3943-A6E6-08EBD6B0F677}" presName="sibTrans" presStyleLbl="sibTrans2D1" presStyleIdx="0" presStyleCnt="0"/>
      <dgm:spPr/>
    </dgm:pt>
    <dgm:pt modelId="{B0BAF9BE-763B-1748-B7D9-1B5D64F579A3}" type="pres">
      <dgm:prSet presAssocID="{49A82766-3FBA-D842-A449-F84B1B7CAE88}" presName="compNode" presStyleCnt="0"/>
      <dgm:spPr/>
    </dgm:pt>
    <dgm:pt modelId="{65405266-D66A-574B-AE47-4F8FD20FD511}" type="pres">
      <dgm:prSet presAssocID="{49A82766-3FBA-D842-A449-F84B1B7CAE88}" presName="node" presStyleLbl="node1" presStyleIdx="1" presStyleCnt="3">
        <dgm:presLayoutVars>
          <dgm:bulletEnabled val="1"/>
        </dgm:presLayoutVars>
      </dgm:prSet>
      <dgm:spPr/>
    </dgm:pt>
    <dgm:pt modelId="{8BDE8201-9BF4-4C49-A696-DEF3B46120D1}" type="pres">
      <dgm:prSet presAssocID="{49A82766-3FBA-D842-A449-F84B1B7CAE88}" presName="invisiNode" presStyleLbl="node1" presStyleIdx="1" presStyleCnt="3"/>
      <dgm:spPr/>
    </dgm:pt>
    <dgm:pt modelId="{BA9072BC-FE6B-7046-B675-86AA1000E279}" type="pres">
      <dgm:prSet presAssocID="{49A82766-3FBA-D842-A449-F84B1B7CAE88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</dgm:spPr>
    </dgm:pt>
    <dgm:pt modelId="{BB195A2A-746E-7B4B-9FF8-B0B50D3E149A}" type="pres">
      <dgm:prSet presAssocID="{B09921EA-F656-8241-AC3E-A17B92AB580F}" presName="sibTrans" presStyleLbl="sibTrans2D1" presStyleIdx="0" presStyleCnt="0"/>
      <dgm:spPr/>
    </dgm:pt>
    <dgm:pt modelId="{21E7CEAF-04C1-5D4D-BA46-89D6DF2202BA}" type="pres">
      <dgm:prSet presAssocID="{54AA9918-F383-BA49-A942-44986C6630BC}" presName="compNode" presStyleCnt="0"/>
      <dgm:spPr/>
    </dgm:pt>
    <dgm:pt modelId="{1113F8B1-3ED2-EA46-9DDD-AC86613DE49C}" type="pres">
      <dgm:prSet presAssocID="{54AA9918-F383-BA49-A942-44986C6630BC}" presName="node" presStyleLbl="node1" presStyleIdx="2" presStyleCnt="3">
        <dgm:presLayoutVars>
          <dgm:bulletEnabled val="1"/>
        </dgm:presLayoutVars>
      </dgm:prSet>
      <dgm:spPr/>
    </dgm:pt>
    <dgm:pt modelId="{875DAFA4-3EEF-C947-A57D-37EEE8A1E58D}" type="pres">
      <dgm:prSet presAssocID="{54AA9918-F383-BA49-A942-44986C6630BC}" presName="invisiNode" presStyleLbl="node1" presStyleIdx="2" presStyleCnt="3"/>
      <dgm:spPr/>
    </dgm:pt>
    <dgm:pt modelId="{D876AC20-A8FD-F04A-9536-8B560E580FDA}" type="pres">
      <dgm:prSet presAssocID="{54AA9918-F383-BA49-A942-44986C6630B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</dgm:spPr>
    </dgm:pt>
  </dgm:ptLst>
  <dgm:cxnLst>
    <dgm:cxn modelId="{9B8BF815-FE4C-C343-BD52-F795AA988F46}" type="presOf" srcId="{49A82766-3FBA-D842-A449-F84B1B7CAE88}" destId="{65405266-D66A-574B-AE47-4F8FD20FD511}" srcOrd="0" destOrd="0" presId="urn:microsoft.com/office/officeart/2005/8/layout/pList2"/>
    <dgm:cxn modelId="{F30B6A1A-B151-F441-BFB4-D09FD4DFC56C}" srcId="{21C38CCD-BFC9-4C4C-A4CE-E781170429C6}" destId="{49A82766-3FBA-D842-A449-F84B1B7CAE88}" srcOrd="1" destOrd="0" parTransId="{02796F0B-3B2F-4C4F-8FB5-84CB1AAF8E2E}" sibTransId="{B09921EA-F656-8241-AC3E-A17B92AB580F}"/>
    <dgm:cxn modelId="{C817F932-D8EA-D84F-8194-863611BEEE40}" srcId="{21C38CCD-BFC9-4C4C-A4CE-E781170429C6}" destId="{54AA9918-F383-BA49-A942-44986C6630BC}" srcOrd="2" destOrd="0" parTransId="{AEB7D1BE-4494-8840-8517-217415B2219E}" sibTransId="{C9F5BB17-0421-064F-BBA8-41DCA6CFDAF6}"/>
    <dgm:cxn modelId="{51192839-06C9-BB4B-88EB-47361A6C868E}" srcId="{21C38CCD-BFC9-4C4C-A4CE-E781170429C6}" destId="{55A9D657-84F9-BC4F-B163-A8A76F4EF505}" srcOrd="0" destOrd="0" parTransId="{ABC23489-5D9D-AF40-9161-A04CF9A6E987}" sibTransId="{1B0B7748-1886-3943-A6E6-08EBD6B0F677}"/>
    <dgm:cxn modelId="{6F82CD3E-B4E0-4A44-B01C-0F7FC9C5F7A7}" type="presOf" srcId="{1B0B7748-1886-3943-A6E6-08EBD6B0F677}" destId="{4BE89A53-1726-864D-8A3C-816C090FCFC5}" srcOrd="0" destOrd="0" presId="urn:microsoft.com/office/officeart/2005/8/layout/pList2"/>
    <dgm:cxn modelId="{67748080-E6D3-1545-B671-E5745DDA2B56}" type="presOf" srcId="{B09921EA-F656-8241-AC3E-A17B92AB580F}" destId="{BB195A2A-746E-7B4B-9FF8-B0B50D3E149A}" srcOrd="0" destOrd="0" presId="urn:microsoft.com/office/officeart/2005/8/layout/pList2"/>
    <dgm:cxn modelId="{0FD78087-0A5A-524D-9ADD-CA737F0F0284}" type="presOf" srcId="{54AA9918-F383-BA49-A942-44986C6630BC}" destId="{1113F8B1-3ED2-EA46-9DDD-AC86613DE49C}" srcOrd="0" destOrd="0" presId="urn:microsoft.com/office/officeart/2005/8/layout/pList2"/>
    <dgm:cxn modelId="{DBED3E91-4EA4-0941-B3A2-2BD258A956EF}" type="presOf" srcId="{21C38CCD-BFC9-4C4C-A4CE-E781170429C6}" destId="{937249AF-E75A-3C4C-8080-A74995E16501}" srcOrd="0" destOrd="0" presId="urn:microsoft.com/office/officeart/2005/8/layout/pList2"/>
    <dgm:cxn modelId="{03A24EF7-1C52-6944-ABF6-BCA55F871605}" type="presOf" srcId="{55A9D657-84F9-BC4F-B163-A8A76F4EF505}" destId="{0884829A-4847-5E49-9813-FCACCD004D60}" srcOrd="0" destOrd="0" presId="urn:microsoft.com/office/officeart/2005/8/layout/pList2"/>
    <dgm:cxn modelId="{65D2491C-2388-5E4A-A8F9-D617AB5BAD36}" type="presParOf" srcId="{937249AF-E75A-3C4C-8080-A74995E16501}" destId="{6D274616-3D4E-414D-9F45-CAB3FDD7BC02}" srcOrd="0" destOrd="0" presId="urn:microsoft.com/office/officeart/2005/8/layout/pList2"/>
    <dgm:cxn modelId="{4F1EE7CA-5116-C049-B830-0068C2B9A815}" type="presParOf" srcId="{937249AF-E75A-3C4C-8080-A74995E16501}" destId="{B4577EE9-4EF0-7545-8132-CF33D99BCC56}" srcOrd="1" destOrd="0" presId="urn:microsoft.com/office/officeart/2005/8/layout/pList2"/>
    <dgm:cxn modelId="{2C0CA9B0-F4B2-F845-B2CC-92BF484FC679}" type="presParOf" srcId="{B4577EE9-4EF0-7545-8132-CF33D99BCC56}" destId="{7EEEB3A2-E3F1-634A-90B3-F0B92D994E24}" srcOrd="0" destOrd="0" presId="urn:microsoft.com/office/officeart/2005/8/layout/pList2"/>
    <dgm:cxn modelId="{3B2522D4-E4CC-1C46-AFB3-2D5A34860A4E}" type="presParOf" srcId="{7EEEB3A2-E3F1-634A-90B3-F0B92D994E24}" destId="{0884829A-4847-5E49-9813-FCACCD004D60}" srcOrd="0" destOrd="0" presId="urn:microsoft.com/office/officeart/2005/8/layout/pList2"/>
    <dgm:cxn modelId="{4FA3DF22-E88D-4C44-B45C-B349F0D5F4DD}" type="presParOf" srcId="{7EEEB3A2-E3F1-634A-90B3-F0B92D994E24}" destId="{9D564A32-C40D-0C48-A945-FC2630223885}" srcOrd="1" destOrd="0" presId="urn:microsoft.com/office/officeart/2005/8/layout/pList2"/>
    <dgm:cxn modelId="{D5D60669-5F83-964C-ADE1-A1E2D4434CE2}" type="presParOf" srcId="{7EEEB3A2-E3F1-634A-90B3-F0B92D994E24}" destId="{F77D865E-1425-6E48-83E0-D977F412EE9B}" srcOrd="2" destOrd="0" presId="urn:microsoft.com/office/officeart/2005/8/layout/pList2"/>
    <dgm:cxn modelId="{E8E0C4AC-D942-394F-80FA-F34A423F2CAD}" type="presParOf" srcId="{B4577EE9-4EF0-7545-8132-CF33D99BCC56}" destId="{4BE89A53-1726-864D-8A3C-816C090FCFC5}" srcOrd="1" destOrd="0" presId="urn:microsoft.com/office/officeart/2005/8/layout/pList2"/>
    <dgm:cxn modelId="{C60C6442-3945-EA4A-86B3-B1C7543081C2}" type="presParOf" srcId="{B4577EE9-4EF0-7545-8132-CF33D99BCC56}" destId="{B0BAF9BE-763B-1748-B7D9-1B5D64F579A3}" srcOrd="2" destOrd="0" presId="urn:microsoft.com/office/officeart/2005/8/layout/pList2"/>
    <dgm:cxn modelId="{42BD65E8-6F46-AA47-B816-0CCF9FCE622E}" type="presParOf" srcId="{B0BAF9BE-763B-1748-B7D9-1B5D64F579A3}" destId="{65405266-D66A-574B-AE47-4F8FD20FD511}" srcOrd="0" destOrd="0" presId="urn:microsoft.com/office/officeart/2005/8/layout/pList2"/>
    <dgm:cxn modelId="{C3D5248D-DE75-6840-9E43-2F12E336CDE8}" type="presParOf" srcId="{B0BAF9BE-763B-1748-B7D9-1B5D64F579A3}" destId="{8BDE8201-9BF4-4C49-A696-DEF3B46120D1}" srcOrd="1" destOrd="0" presId="urn:microsoft.com/office/officeart/2005/8/layout/pList2"/>
    <dgm:cxn modelId="{CF9AB785-E97B-1642-B94D-EA66D6AE0E75}" type="presParOf" srcId="{B0BAF9BE-763B-1748-B7D9-1B5D64F579A3}" destId="{BA9072BC-FE6B-7046-B675-86AA1000E279}" srcOrd="2" destOrd="0" presId="urn:microsoft.com/office/officeart/2005/8/layout/pList2"/>
    <dgm:cxn modelId="{11B6B94C-E8F6-934F-8BC7-2C1A4B00D895}" type="presParOf" srcId="{B4577EE9-4EF0-7545-8132-CF33D99BCC56}" destId="{BB195A2A-746E-7B4B-9FF8-B0B50D3E149A}" srcOrd="3" destOrd="0" presId="urn:microsoft.com/office/officeart/2005/8/layout/pList2"/>
    <dgm:cxn modelId="{7426E4DA-33D3-4F4C-8D9E-2326F8FA7896}" type="presParOf" srcId="{B4577EE9-4EF0-7545-8132-CF33D99BCC56}" destId="{21E7CEAF-04C1-5D4D-BA46-89D6DF2202BA}" srcOrd="4" destOrd="0" presId="urn:microsoft.com/office/officeart/2005/8/layout/pList2"/>
    <dgm:cxn modelId="{59E62BEA-8839-A249-9F99-11D6D3088B52}" type="presParOf" srcId="{21E7CEAF-04C1-5D4D-BA46-89D6DF2202BA}" destId="{1113F8B1-3ED2-EA46-9DDD-AC86613DE49C}" srcOrd="0" destOrd="0" presId="urn:microsoft.com/office/officeart/2005/8/layout/pList2"/>
    <dgm:cxn modelId="{EF291CB3-D2C2-794E-BCB4-DE2500B972A3}" type="presParOf" srcId="{21E7CEAF-04C1-5D4D-BA46-89D6DF2202BA}" destId="{875DAFA4-3EEF-C947-A57D-37EEE8A1E58D}" srcOrd="1" destOrd="0" presId="urn:microsoft.com/office/officeart/2005/8/layout/pList2"/>
    <dgm:cxn modelId="{6BE263E3-4D3E-D248-924E-5D59483E7C5B}" type="presParOf" srcId="{21E7CEAF-04C1-5D4D-BA46-89D6DF2202BA}" destId="{D876AC20-A8FD-F04A-9536-8B560E580FD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C38CCD-BFC9-4C4C-A4CE-E781170429C6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</dgm:pt>
    <dgm:pt modelId="{49A82766-3FBA-D842-A449-F84B1B7CAE88}">
      <dgm:prSet phldrT="[Text]" custT="1"/>
      <dgm:spPr>
        <a:noFill/>
        <a:ln>
          <a:solidFill>
            <a:srgbClr val="A3D963"/>
          </a:solidFill>
        </a:ln>
      </dgm:spPr>
      <dgm:t>
        <a:bodyPr/>
        <a:lstStyle/>
        <a:p>
          <a:r>
            <a:rPr lang="en-GB" sz="2000" b="1">
              <a:solidFill>
                <a:srgbClr val="54585A"/>
              </a:solidFill>
              <a:latin typeface="Verdana"/>
              <a:ea typeface="Verdana"/>
              <a:cs typeface="Verdana"/>
            </a:rPr>
            <a:t>Mass Spectrometry</a:t>
          </a:r>
          <a:br>
            <a:rPr lang="en-GB" sz="2000" b="1">
              <a:solidFill>
                <a:srgbClr val="54585A"/>
              </a:solidFill>
              <a:latin typeface="Verdana"/>
              <a:ea typeface="Verdana"/>
              <a:cs typeface="Verdana"/>
            </a:rPr>
          </a:br>
          <a:endParaRPr lang="en-GB" sz="2000" b="1">
            <a:solidFill>
              <a:srgbClr val="54585A"/>
            </a:solidFill>
            <a:latin typeface="Verdana"/>
            <a:ea typeface="Verdana"/>
            <a:cs typeface="Verdana"/>
          </a:endParaRPr>
        </a:p>
        <a:p>
          <a:r>
            <a:rPr lang="en-GB" sz="14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Native MS</a:t>
          </a:r>
        </a:p>
        <a:p>
          <a:r>
            <a:rPr lang="en-GB" sz="14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Proteomic MS</a:t>
          </a:r>
          <a:endParaRPr lang="en-GB" sz="1400" b="0">
            <a:solidFill>
              <a:srgbClr val="54585A"/>
            </a:solidFill>
            <a:latin typeface="Verdana"/>
            <a:ea typeface="Verdana"/>
            <a:cs typeface="Verdana" panose="020B0604030504040204" pitchFamily="34" charset="0"/>
          </a:endParaRPr>
        </a:p>
        <a:p>
          <a:pPr rtl="0"/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HDX MS</a:t>
          </a:r>
        </a:p>
      </dgm:t>
    </dgm:pt>
    <dgm:pt modelId="{02796F0B-3B2F-4C4F-8FB5-84CB1AAF8E2E}" type="parTrans" cxnId="{F30B6A1A-B151-F441-BFB4-D09FD4DFC56C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09921EA-F656-8241-AC3E-A17B92AB580F}" type="sibTrans" cxnId="{F30B6A1A-B151-F441-BFB4-D09FD4DFC56C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4AA9918-F383-BA49-A942-44986C6630BC}">
      <dgm:prSet phldrT="[Text]" custT="1"/>
      <dgm:spPr>
        <a:noFill/>
        <a:ln>
          <a:solidFill>
            <a:srgbClr val="A3D963"/>
          </a:solidFill>
        </a:ln>
      </dgm:spPr>
      <dgm:t>
        <a:bodyPr/>
        <a:lstStyle/>
        <a:p>
          <a:r>
            <a:rPr lang="en-GB" sz="2000" b="1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Molecular Biophysics</a:t>
          </a:r>
        </a:p>
        <a:p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Biophysical Characterisation</a:t>
          </a:r>
        </a:p>
        <a:p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Surface Plasmon Resonance</a:t>
          </a:r>
        </a:p>
        <a:p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Thermal Shift Assay</a:t>
          </a:r>
        </a:p>
        <a:p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/>
            </a:rPr>
            <a:t>Analytical </a:t>
          </a:r>
          <a:r>
            <a:rPr lang="en-GB" sz="1400" b="0" err="1">
              <a:solidFill>
                <a:srgbClr val="54585A"/>
              </a:solidFill>
              <a:latin typeface="Verdana"/>
              <a:ea typeface="Verdana"/>
              <a:cs typeface="Verdana"/>
            </a:rPr>
            <a:t>Ultracentrifugion</a:t>
          </a:r>
          <a:endParaRPr lang="en-GB" sz="1400" b="0">
            <a:solidFill>
              <a:srgbClr val="54585A"/>
            </a:solidFill>
            <a:latin typeface="Verdana"/>
            <a:ea typeface="Verdana"/>
            <a:cs typeface="Verdana"/>
          </a:endParaRPr>
        </a:p>
        <a:p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Calorimetry</a:t>
          </a:r>
        </a:p>
        <a:p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Circular Dichroism</a:t>
          </a:r>
        </a:p>
        <a:p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Microscale Thermophoresis</a:t>
          </a:r>
        </a:p>
      </dgm:t>
    </dgm:pt>
    <dgm:pt modelId="{AEB7D1BE-4494-8840-8517-217415B2219E}" type="parTrans" cxnId="{C817F932-D8EA-D84F-8194-863611BEEE40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9F5BB17-0421-064F-BBA8-41DCA6CFDAF6}" type="sibTrans" cxnId="{C817F932-D8EA-D84F-8194-863611BEEE40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5A9D657-84F9-BC4F-B163-A8A76F4EF505}">
      <dgm:prSet phldrT="[Text]" custT="1"/>
      <dgm:spPr>
        <a:noFill/>
        <a:ln>
          <a:solidFill>
            <a:srgbClr val="A3D963"/>
          </a:solidFill>
        </a:ln>
      </dgm:spPr>
      <dgm:t>
        <a:bodyPr/>
        <a:lstStyle/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>
              <a:solidFill>
                <a:srgbClr val="54585A"/>
              </a:solidFill>
              <a:latin typeface="Verdana"/>
              <a:ea typeface="Verdana"/>
              <a:cs typeface="Verdana"/>
            </a:rPr>
            <a:t>Imaging</a:t>
          </a:r>
          <a:br>
            <a:rPr lang="en-GB" sz="2000" b="1">
              <a:solidFill>
                <a:srgbClr val="54585A"/>
              </a:solidFill>
              <a:latin typeface="Verdana"/>
              <a:ea typeface="Verdana"/>
              <a:cs typeface="Verdana"/>
            </a:rPr>
          </a:br>
          <a:endParaRPr lang="en-GB" sz="2000" b="1">
            <a:solidFill>
              <a:srgbClr val="54585A"/>
            </a:solidFill>
            <a:latin typeface="Verdana"/>
            <a:ea typeface="Verdana"/>
            <a:cs typeface="Verdana"/>
          </a:endParaRP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Confocal Microscopy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Time-Lapse Microscopy</a:t>
          </a:r>
        </a:p>
        <a:p>
          <a:pPr marL="0" lvl="0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/>
            </a:rPr>
            <a:t>Super-Resolution Microscopy (stochastic and deterministic)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Flow cytometry</a:t>
          </a:r>
        </a:p>
      </dgm:t>
    </dgm:pt>
    <dgm:pt modelId="{1B0B7748-1886-3943-A6E6-08EBD6B0F677}" type="sibTrans" cxnId="{51192839-06C9-BB4B-88EB-47361A6C868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BC23489-5D9D-AF40-9161-A04CF9A6E987}" type="parTrans" cxnId="{51192839-06C9-BB4B-88EB-47361A6C868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37249AF-E75A-3C4C-8080-A74995E16501}" type="pres">
      <dgm:prSet presAssocID="{21C38CCD-BFC9-4C4C-A4CE-E781170429C6}" presName="Name0" presStyleCnt="0">
        <dgm:presLayoutVars>
          <dgm:dir/>
          <dgm:resizeHandles val="exact"/>
        </dgm:presLayoutVars>
      </dgm:prSet>
      <dgm:spPr/>
    </dgm:pt>
    <dgm:pt modelId="{6D274616-3D4E-414D-9F45-CAB3FDD7BC02}" type="pres">
      <dgm:prSet presAssocID="{21C38CCD-BFC9-4C4C-A4CE-E781170429C6}" presName="bkgdShp" presStyleLbl="alignAccFollowNode1" presStyleIdx="0" presStyleCnt="1"/>
      <dgm:spPr>
        <a:solidFill>
          <a:srgbClr val="12A8E0">
            <a:alpha val="90000"/>
          </a:srgbClr>
        </a:solidFill>
      </dgm:spPr>
    </dgm:pt>
    <dgm:pt modelId="{B4577EE9-4EF0-7545-8132-CF33D99BCC56}" type="pres">
      <dgm:prSet presAssocID="{21C38CCD-BFC9-4C4C-A4CE-E781170429C6}" presName="linComp" presStyleCnt="0"/>
      <dgm:spPr/>
    </dgm:pt>
    <dgm:pt modelId="{7EEEB3A2-E3F1-634A-90B3-F0B92D994E24}" type="pres">
      <dgm:prSet presAssocID="{55A9D657-84F9-BC4F-B163-A8A76F4EF505}" presName="compNode" presStyleCnt="0"/>
      <dgm:spPr/>
    </dgm:pt>
    <dgm:pt modelId="{0884829A-4847-5E49-9813-FCACCD004D60}" type="pres">
      <dgm:prSet presAssocID="{55A9D657-84F9-BC4F-B163-A8A76F4EF505}" presName="node" presStyleLbl="node1" presStyleIdx="0" presStyleCnt="3">
        <dgm:presLayoutVars>
          <dgm:bulletEnabled val="1"/>
        </dgm:presLayoutVars>
      </dgm:prSet>
      <dgm:spPr/>
    </dgm:pt>
    <dgm:pt modelId="{9D564A32-C40D-0C48-A945-FC2630223885}" type="pres">
      <dgm:prSet presAssocID="{55A9D657-84F9-BC4F-B163-A8A76F4EF505}" presName="invisiNode" presStyleLbl="node1" presStyleIdx="0" presStyleCnt="3"/>
      <dgm:spPr/>
    </dgm:pt>
    <dgm:pt modelId="{F77D865E-1425-6E48-83E0-D977F412EE9B}" type="pres">
      <dgm:prSet presAssocID="{55A9D657-84F9-BC4F-B163-A8A76F4EF505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</dgm:spPr>
    </dgm:pt>
    <dgm:pt modelId="{4BE89A53-1726-864D-8A3C-816C090FCFC5}" type="pres">
      <dgm:prSet presAssocID="{1B0B7748-1886-3943-A6E6-08EBD6B0F677}" presName="sibTrans" presStyleLbl="sibTrans2D1" presStyleIdx="0" presStyleCnt="0"/>
      <dgm:spPr/>
    </dgm:pt>
    <dgm:pt modelId="{B0BAF9BE-763B-1748-B7D9-1B5D64F579A3}" type="pres">
      <dgm:prSet presAssocID="{49A82766-3FBA-D842-A449-F84B1B7CAE88}" presName="compNode" presStyleCnt="0"/>
      <dgm:spPr/>
    </dgm:pt>
    <dgm:pt modelId="{65405266-D66A-574B-AE47-4F8FD20FD511}" type="pres">
      <dgm:prSet presAssocID="{49A82766-3FBA-D842-A449-F84B1B7CAE88}" presName="node" presStyleLbl="node1" presStyleIdx="1" presStyleCnt="3">
        <dgm:presLayoutVars>
          <dgm:bulletEnabled val="1"/>
        </dgm:presLayoutVars>
      </dgm:prSet>
      <dgm:spPr/>
    </dgm:pt>
    <dgm:pt modelId="{8BDE8201-9BF4-4C49-A696-DEF3B46120D1}" type="pres">
      <dgm:prSet presAssocID="{49A82766-3FBA-D842-A449-F84B1B7CAE88}" presName="invisiNode" presStyleLbl="node1" presStyleIdx="1" presStyleCnt="3"/>
      <dgm:spPr/>
    </dgm:pt>
    <dgm:pt modelId="{BA9072BC-FE6B-7046-B675-86AA1000E279}" type="pres">
      <dgm:prSet presAssocID="{49A82766-3FBA-D842-A449-F84B1B7CAE88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</dgm:spPr>
    </dgm:pt>
    <dgm:pt modelId="{BB195A2A-746E-7B4B-9FF8-B0B50D3E149A}" type="pres">
      <dgm:prSet presAssocID="{B09921EA-F656-8241-AC3E-A17B92AB580F}" presName="sibTrans" presStyleLbl="sibTrans2D1" presStyleIdx="0" presStyleCnt="0"/>
      <dgm:spPr/>
    </dgm:pt>
    <dgm:pt modelId="{21E7CEAF-04C1-5D4D-BA46-89D6DF2202BA}" type="pres">
      <dgm:prSet presAssocID="{54AA9918-F383-BA49-A942-44986C6630BC}" presName="compNode" presStyleCnt="0"/>
      <dgm:spPr/>
    </dgm:pt>
    <dgm:pt modelId="{1113F8B1-3ED2-EA46-9DDD-AC86613DE49C}" type="pres">
      <dgm:prSet presAssocID="{54AA9918-F383-BA49-A942-44986C6630BC}" presName="node" presStyleLbl="node1" presStyleIdx="2" presStyleCnt="3">
        <dgm:presLayoutVars>
          <dgm:bulletEnabled val="1"/>
        </dgm:presLayoutVars>
      </dgm:prSet>
      <dgm:spPr/>
    </dgm:pt>
    <dgm:pt modelId="{875DAFA4-3EEF-C947-A57D-37EEE8A1E58D}" type="pres">
      <dgm:prSet presAssocID="{54AA9918-F383-BA49-A942-44986C6630BC}" presName="invisiNode" presStyleLbl="node1" presStyleIdx="2" presStyleCnt="3"/>
      <dgm:spPr/>
    </dgm:pt>
    <dgm:pt modelId="{D876AC20-A8FD-F04A-9536-8B560E580FDA}" type="pres">
      <dgm:prSet presAssocID="{54AA9918-F383-BA49-A942-44986C6630B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>
          <a:noFill/>
        </a:ln>
      </dgm:spPr>
    </dgm:pt>
  </dgm:ptLst>
  <dgm:cxnLst>
    <dgm:cxn modelId="{F30B6A1A-B151-F441-BFB4-D09FD4DFC56C}" srcId="{21C38CCD-BFC9-4C4C-A4CE-E781170429C6}" destId="{49A82766-3FBA-D842-A449-F84B1B7CAE88}" srcOrd="1" destOrd="0" parTransId="{02796F0B-3B2F-4C4F-8FB5-84CB1AAF8E2E}" sibTransId="{B09921EA-F656-8241-AC3E-A17B92AB580F}"/>
    <dgm:cxn modelId="{5BA2EF1A-C2A8-6846-B8C9-FF1C61A208CD}" type="presOf" srcId="{49A82766-3FBA-D842-A449-F84B1B7CAE88}" destId="{65405266-D66A-574B-AE47-4F8FD20FD511}" srcOrd="0" destOrd="0" presId="urn:microsoft.com/office/officeart/2005/8/layout/pList2"/>
    <dgm:cxn modelId="{C817F932-D8EA-D84F-8194-863611BEEE40}" srcId="{21C38CCD-BFC9-4C4C-A4CE-E781170429C6}" destId="{54AA9918-F383-BA49-A942-44986C6630BC}" srcOrd="2" destOrd="0" parTransId="{AEB7D1BE-4494-8840-8517-217415B2219E}" sibTransId="{C9F5BB17-0421-064F-BBA8-41DCA6CFDAF6}"/>
    <dgm:cxn modelId="{51192839-06C9-BB4B-88EB-47361A6C868E}" srcId="{21C38CCD-BFC9-4C4C-A4CE-E781170429C6}" destId="{55A9D657-84F9-BC4F-B163-A8A76F4EF505}" srcOrd="0" destOrd="0" parTransId="{ABC23489-5D9D-AF40-9161-A04CF9A6E987}" sibTransId="{1B0B7748-1886-3943-A6E6-08EBD6B0F677}"/>
    <dgm:cxn modelId="{EAE95C6D-F620-0845-B3FE-D960003DADF8}" type="presOf" srcId="{54AA9918-F383-BA49-A942-44986C6630BC}" destId="{1113F8B1-3ED2-EA46-9DDD-AC86613DE49C}" srcOrd="0" destOrd="0" presId="urn:microsoft.com/office/officeart/2005/8/layout/pList2"/>
    <dgm:cxn modelId="{DBED3E91-4EA4-0941-B3A2-2BD258A956EF}" type="presOf" srcId="{21C38CCD-BFC9-4C4C-A4CE-E781170429C6}" destId="{937249AF-E75A-3C4C-8080-A74995E16501}" srcOrd="0" destOrd="0" presId="urn:microsoft.com/office/officeart/2005/8/layout/pList2"/>
    <dgm:cxn modelId="{691291A4-2E48-D445-8634-EF676779B1D3}" type="presOf" srcId="{B09921EA-F656-8241-AC3E-A17B92AB580F}" destId="{BB195A2A-746E-7B4B-9FF8-B0B50D3E149A}" srcOrd="0" destOrd="0" presId="urn:microsoft.com/office/officeart/2005/8/layout/pList2"/>
    <dgm:cxn modelId="{0EA9C2C7-D110-7E4F-8CA1-D563F6E44307}" type="presOf" srcId="{1B0B7748-1886-3943-A6E6-08EBD6B0F677}" destId="{4BE89A53-1726-864D-8A3C-816C090FCFC5}" srcOrd="0" destOrd="0" presId="urn:microsoft.com/office/officeart/2005/8/layout/pList2"/>
    <dgm:cxn modelId="{9619E9F7-F1D6-0647-9353-09345E350261}" type="presOf" srcId="{55A9D657-84F9-BC4F-B163-A8A76F4EF505}" destId="{0884829A-4847-5E49-9813-FCACCD004D60}" srcOrd="0" destOrd="0" presId="urn:microsoft.com/office/officeart/2005/8/layout/pList2"/>
    <dgm:cxn modelId="{65D2491C-2388-5E4A-A8F9-D617AB5BAD36}" type="presParOf" srcId="{937249AF-E75A-3C4C-8080-A74995E16501}" destId="{6D274616-3D4E-414D-9F45-CAB3FDD7BC02}" srcOrd="0" destOrd="0" presId="urn:microsoft.com/office/officeart/2005/8/layout/pList2"/>
    <dgm:cxn modelId="{4F1EE7CA-5116-C049-B830-0068C2B9A815}" type="presParOf" srcId="{937249AF-E75A-3C4C-8080-A74995E16501}" destId="{B4577EE9-4EF0-7545-8132-CF33D99BCC56}" srcOrd="1" destOrd="0" presId="urn:microsoft.com/office/officeart/2005/8/layout/pList2"/>
    <dgm:cxn modelId="{B7520871-49DD-8841-839F-F47A57B85CB6}" type="presParOf" srcId="{B4577EE9-4EF0-7545-8132-CF33D99BCC56}" destId="{7EEEB3A2-E3F1-634A-90B3-F0B92D994E24}" srcOrd="0" destOrd="0" presId="urn:microsoft.com/office/officeart/2005/8/layout/pList2"/>
    <dgm:cxn modelId="{F8F257E6-F030-594A-8704-759B39542D20}" type="presParOf" srcId="{7EEEB3A2-E3F1-634A-90B3-F0B92D994E24}" destId="{0884829A-4847-5E49-9813-FCACCD004D60}" srcOrd="0" destOrd="0" presId="urn:microsoft.com/office/officeart/2005/8/layout/pList2"/>
    <dgm:cxn modelId="{E488E7CF-8F6D-8440-AC96-45FA1DE1789F}" type="presParOf" srcId="{7EEEB3A2-E3F1-634A-90B3-F0B92D994E24}" destId="{9D564A32-C40D-0C48-A945-FC2630223885}" srcOrd="1" destOrd="0" presId="urn:microsoft.com/office/officeart/2005/8/layout/pList2"/>
    <dgm:cxn modelId="{BB4755D6-35B4-F049-9A34-BB5B33A73906}" type="presParOf" srcId="{7EEEB3A2-E3F1-634A-90B3-F0B92D994E24}" destId="{F77D865E-1425-6E48-83E0-D977F412EE9B}" srcOrd="2" destOrd="0" presId="urn:microsoft.com/office/officeart/2005/8/layout/pList2"/>
    <dgm:cxn modelId="{5F08DD26-7577-7849-9347-3D04269C6A6F}" type="presParOf" srcId="{B4577EE9-4EF0-7545-8132-CF33D99BCC56}" destId="{4BE89A53-1726-864D-8A3C-816C090FCFC5}" srcOrd="1" destOrd="0" presId="urn:microsoft.com/office/officeart/2005/8/layout/pList2"/>
    <dgm:cxn modelId="{66D17C4D-DE16-3C44-A095-64109CA1A1D7}" type="presParOf" srcId="{B4577EE9-4EF0-7545-8132-CF33D99BCC56}" destId="{B0BAF9BE-763B-1748-B7D9-1B5D64F579A3}" srcOrd="2" destOrd="0" presId="urn:microsoft.com/office/officeart/2005/8/layout/pList2"/>
    <dgm:cxn modelId="{28784B3B-87B3-A841-A376-E11ECD881F58}" type="presParOf" srcId="{B0BAF9BE-763B-1748-B7D9-1B5D64F579A3}" destId="{65405266-D66A-574B-AE47-4F8FD20FD511}" srcOrd="0" destOrd="0" presId="urn:microsoft.com/office/officeart/2005/8/layout/pList2"/>
    <dgm:cxn modelId="{283410F6-8F24-2944-9FFE-CDF3009CD6E1}" type="presParOf" srcId="{B0BAF9BE-763B-1748-B7D9-1B5D64F579A3}" destId="{8BDE8201-9BF4-4C49-A696-DEF3B46120D1}" srcOrd="1" destOrd="0" presId="urn:microsoft.com/office/officeart/2005/8/layout/pList2"/>
    <dgm:cxn modelId="{8DD445AF-9E9F-0340-BF36-BE09CE57EF02}" type="presParOf" srcId="{B0BAF9BE-763B-1748-B7D9-1B5D64F579A3}" destId="{BA9072BC-FE6B-7046-B675-86AA1000E279}" srcOrd="2" destOrd="0" presId="urn:microsoft.com/office/officeart/2005/8/layout/pList2"/>
    <dgm:cxn modelId="{B9BD414A-6A6E-D747-ACC7-23115F6E0BA9}" type="presParOf" srcId="{B4577EE9-4EF0-7545-8132-CF33D99BCC56}" destId="{BB195A2A-746E-7B4B-9FF8-B0B50D3E149A}" srcOrd="3" destOrd="0" presId="urn:microsoft.com/office/officeart/2005/8/layout/pList2"/>
    <dgm:cxn modelId="{81391589-4202-E040-A1FB-BA737C4D2166}" type="presParOf" srcId="{B4577EE9-4EF0-7545-8132-CF33D99BCC56}" destId="{21E7CEAF-04C1-5D4D-BA46-89D6DF2202BA}" srcOrd="4" destOrd="0" presId="urn:microsoft.com/office/officeart/2005/8/layout/pList2"/>
    <dgm:cxn modelId="{7260C72B-0275-514D-996A-3C08079C7231}" type="presParOf" srcId="{21E7CEAF-04C1-5D4D-BA46-89D6DF2202BA}" destId="{1113F8B1-3ED2-EA46-9DDD-AC86613DE49C}" srcOrd="0" destOrd="0" presId="urn:microsoft.com/office/officeart/2005/8/layout/pList2"/>
    <dgm:cxn modelId="{9EA2B1C5-562A-DE41-867F-3AB8E3376540}" type="presParOf" srcId="{21E7CEAF-04C1-5D4D-BA46-89D6DF2202BA}" destId="{875DAFA4-3EEF-C947-A57D-37EEE8A1E58D}" srcOrd="1" destOrd="0" presId="urn:microsoft.com/office/officeart/2005/8/layout/pList2"/>
    <dgm:cxn modelId="{1B3CAB2E-91A8-6540-94E9-3C8D27056E9F}" type="presParOf" srcId="{21E7CEAF-04C1-5D4D-BA46-89D6DF2202BA}" destId="{D876AC20-A8FD-F04A-9536-8B560E580FD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C38CCD-BFC9-4C4C-A4CE-E781170429C6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</dgm:pt>
    <dgm:pt modelId="{49A82766-3FBA-D842-A449-F84B1B7CAE88}">
      <dgm:prSet phldrT="[Text]" custT="1"/>
      <dgm:spPr>
        <a:noFill/>
        <a:ln>
          <a:solidFill>
            <a:srgbClr val="A3D963"/>
          </a:solidFill>
        </a:ln>
      </dgm:spPr>
      <dgm:t>
        <a:bodyPr/>
        <a:lstStyle/>
        <a:p>
          <a: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Magnetic Resonance Techniques</a:t>
          </a:r>
        </a:p>
        <a:p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Nuclear Magnetic Resonance</a:t>
          </a:r>
        </a:p>
        <a:p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Electron Paramagnetic Resonance</a:t>
          </a:r>
        </a:p>
        <a:p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Solid State NMR</a:t>
          </a:r>
        </a:p>
        <a:p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Solution NMR</a:t>
          </a:r>
        </a:p>
        <a:p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Relaxometry</a:t>
          </a:r>
          <a:endParaRPr lang="en-GB" sz="1600" kern="1200">
            <a:solidFill>
              <a:srgbClr val="54585A"/>
            </a:solidFill>
            <a:latin typeface="Verdana"/>
            <a:ea typeface="Verdana"/>
            <a:cs typeface="Verdana" panose="020B0604030504040204" pitchFamily="34" charset="0"/>
          </a:endParaRPr>
        </a:p>
      </dgm:t>
    </dgm:pt>
    <dgm:pt modelId="{02796F0B-3B2F-4C4F-8FB5-84CB1AAF8E2E}" type="parTrans" cxnId="{F30B6A1A-B151-F441-BFB4-D09FD4DFC56C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09921EA-F656-8241-AC3E-A17B92AB580F}" type="sibTrans" cxnId="{F30B6A1A-B151-F441-BFB4-D09FD4DFC56C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4AA9918-F383-BA49-A942-44986C6630BC}">
      <dgm:prSet phldrT="[Text]" custT="1"/>
      <dgm:spPr>
        <a:noFill/>
        <a:ln>
          <a:solidFill>
            <a:srgbClr val="A3D963"/>
          </a:solidFill>
        </a:ln>
      </dgm:spPr>
      <dgm:t>
        <a:bodyPr/>
        <a:lstStyle/>
        <a:p>
          <a:r>
            <a:rPr lang="en-GB" sz="2000" b="1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X-Ray Techniques</a:t>
          </a:r>
          <a:br>
            <a:rPr lang="en-GB" sz="2000" b="1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</a:br>
          <a:br>
            <a:rPr lang="en-GB" sz="2000" b="1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</a:br>
          <a:endParaRPr lang="en-GB" sz="2000" b="1">
            <a:solidFill>
              <a:srgbClr val="54585A"/>
            </a:solidFill>
            <a:latin typeface="Verdana"/>
            <a:ea typeface="Verdana"/>
            <a:cs typeface="Verdana" panose="020B0604030504040204" pitchFamily="34" charset="0"/>
          </a:endParaRPr>
        </a:p>
        <a:p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Bio-SAXS</a:t>
          </a:r>
        </a:p>
        <a:p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X-Ray Diffraction</a:t>
          </a:r>
        </a:p>
      </dgm:t>
    </dgm:pt>
    <dgm:pt modelId="{AEB7D1BE-4494-8840-8517-217415B2219E}" type="parTrans" cxnId="{C817F932-D8EA-D84F-8194-863611BEEE40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9F5BB17-0421-064F-BBA8-41DCA6CFDAF6}" type="sibTrans" cxnId="{C817F932-D8EA-D84F-8194-863611BEEE40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5A9D657-84F9-BC4F-B163-A8A76F4EF505}">
      <dgm:prSet phldrT="[Text]" custT="1"/>
      <dgm:spPr>
        <a:noFill/>
        <a:ln>
          <a:solidFill>
            <a:srgbClr val="A3D963"/>
          </a:solidFill>
        </a:ln>
      </dgm:spPr>
      <dgm:t>
        <a:bodyPr/>
        <a:lstStyle/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Electron Microscopy</a:t>
          </a:r>
          <a:br>
            <a:rPr lang="en-GB" sz="2000" b="1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</a:br>
          <a:endParaRPr lang="en-GB" sz="2000" b="1">
            <a:solidFill>
              <a:srgbClr val="54585A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Cryogenic - EM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Scanning - EM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Transmission - EM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Image Processing</a:t>
          </a:r>
        </a:p>
      </dgm:t>
    </dgm:pt>
    <dgm:pt modelId="{1B0B7748-1886-3943-A6E6-08EBD6B0F677}" type="sibTrans" cxnId="{51192839-06C9-BB4B-88EB-47361A6C868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BC23489-5D9D-AF40-9161-A04CF9A6E987}" type="parTrans" cxnId="{51192839-06C9-BB4B-88EB-47361A6C868E}">
      <dgm:prSet/>
      <dgm:spPr/>
      <dgm:t>
        <a:bodyPr/>
        <a:lstStyle/>
        <a:p>
          <a:endParaRPr lang="en-GB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37249AF-E75A-3C4C-8080-A74995E16501}" type="pres">
      <dgm:prSet presAssocID="{21C38CCD-BFC9-4C4C-A4CE-E781170429C6}" presName="Name0" presStyleCnt="0">
        <dgm:presLayoutVars>
          <dgm:dir/>
          <dgm:resizeHandles val="exact"/>
        </dgm:presLayoutVars>
      </dgm:prSet>
      <dgm:spPr/>
    </dgm:pt>
    <dgm:pt modelId="{6D274616-3D4E-414D-9F45-CAB3FDD7BC02}" type="pres">
      <dgm:prSet presAssocID="{21C38CCD-BFC9-4C4C-A4CE-E781170429C6}" presName="bkgdShp" presStyleLbl="alignAccFollowNode1" presStyleIdx="0" presStyleCnt="1"/>
      <dgm:spPr>
        <a:solidFill>
          <a:srgbClr val="12A8E0">
            <a:alpha val="90000"/>
          </a:srgbClr>
        </a:solidFill>
      </dgm:spPr>
    </dgm:pt>
    <dgm:pt modelId="{B4577EE9-4EF0-7545-8132-CF33D99BCC56}" type="pres">
      <dgm:prSet presAssocID="{21C38CCD-BFC9-4C4C-A4CE-E781170429C6}" presName="linComp" presStyleCnt="0"/>
      <dgm:spPr/>
    </dgm:pt>
    <dgm:pt modelId="{7EEEB3A2-E3F1-634A-90B3-F0B92D994E24}" type="pres">
      <dgm:prSet presAssocID="{55A9D657-84F9-BC4F-B163-A8A76F4EF505}" presName="compNode" presStyleCnt="0"/>
      <dgm:spPr/>
    </dgm:pt>
    <dgm:pt modelId="{0884829A-4847-5E49-9813-FCACCD004D60}" type="pres">
      <dgm:prSet presAssocID="{55A9D657-84F9-BC4F-B163-A8A76F4EF505}" presName="node" presStyleLbl="node1" presStyleIdx="0" presStyleCnt="3">
        <dgm:presLayoutVars>
          <dgm:bulletEnabled val="1"/>
        </dgm:presLayoutVars>
      </dgm:prSet>
      <dgm:spPr/>
    </dgm:pt>
    <dgm:pt modelId="{9D564A32-C40D-0C48-A945-FC2630223885}" type="pres">
      <dgm:prSet presAssocID="{55A9D657-84F9-BC4F-B163-A8A76F4EF505}" presName="invisiNode" presStyleLbl="node1" presStyleIdx="0" presStyleCnt="3"/>
      <dgm:spPr/>
    </dgm:pt>
    <dgm:pt modelId="{F77D865E-1425-6E48-83E0-D977F412EE9B}" type="pres">
      <dgm:prSet presAssocID="{55A9D657-84F9-BC4F-B163-A8A76F4EF505}" presName="imagNode" presStyleLbl="fgImgPlace1" presStyleIdx="0" presStyleCnt="3" custLinFactNeighborX="-32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</dgm:spPr>
    </dgm:pt>
    <dgm:pt modelId="{4BE89A53-1726-864D-8A3C-816C090FCFC5}" type="pres">
      <dgm:prSet presAssocID="{1B0B7748-1886-3943-A6E6-08EBD6B0F677}" presName="sibTrans" presStyleLbl="sibTrans2D1" presStyleIdx="0" presStyleCnt="0"/>
      <dgm:spPr/>
    </dgm:pt>
    <dgm:pt modelId="{B0BAF9BE-763B-1748-B7D9-1B5D64F579A3}" type="pres">
      <dgm:prSet presAssocID="{49A82766-3FBA-D842-A449-F84B1B7CAE88}" presName="compNode" presStyleCnt="0"/>
      <dgm:spPr/>
    </dgm:pt>
    <dgm:pt modelId="{65405266-D66A-574B-AE47-4F8FD20FD511}" type="pres">
      <dgm:prSet presAssocID="{49A82766-3FBA-D842-A449-F84B1B7CAE88}" presName="node" presStyleLbl="node1" presStyleIdx="1" presStyleCnt="3">
        <dgm:presLayoutVars>
          <dgm:bulletEnabled val="1"/>
        </dgm:presLayoutVars>
      </dgm:prSet>
      <dgm:spPr/>
    </dgm:pt>
    <dgm:pt modelId="{8BDE8201-9BF4-4C49-A696-DEF3B46120D1}" type="pres">
      <dgm:prSet presAssocID="{49A82766-3FBA-D842-A449-F84B1B7CAE88}" presName="invisiNode" presStyleLbl="node1" presStyleIdx="1" presStyleCnt="3"/>
      <dgm:spPr/>
    </dgm:pt>
    <dgm:pt modelId="{BA9072BC-FE6B-7046-B675-86AA1000E279}" type="pres">
      <dgm:prSet presAssocID="{49A82766-3FBA-D842-A449-F84B1B7CAE88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</dgm:spPr>
    </dgm:pt>
    <dgm:pt modelId="{BB195A2A-746E-7B4B-9FF8-B0B50D3E149A}" type="pres">
      <dgm:prSet presAssocID="{B09921EA-F656-8241-AC3E-A17B92AB580F}" presName="sibTrans" presStyleLbl="sibTrans2D1" presStyleIdx="0" presStyleCnt="0"/>
      <dgm:spPr/>
    </dgm:pt>
    <dgm:pt modelId="{21E7CEAF-04C1-5D4D-BA46-89D6DF2202BA}" type="pres">
      <dgm:prSet presAssocID="{54AA9918-F383-BA49-A942-44986C6630BC}" presName="compNode" presStyleCnt="0"/>
      <dgm:spPr/>
    </dgm:pt>
    <dgm:pt modelId="{1113F8B1-3ED2-EA46-9DDD-AC86613DE49C}" type="pres">
      <dgm:prSet presAssocID="{54AA9918-F383-BA49-A942-44986C6630BC}" presName="node" presStyleLbl="node1" presStyleIdx="2" presStyleCnt="3">
        <dgm:presLayoutVars>
          <dgm:bulletEnabled val="1"/>
        </dgm:presLayoutVars>
      </dgm:prSet>
      <dgm:spPr/>
    </dgm:pt>
    <dgm:pt modelId="{875DAFA4-3EEF-C947-A57D-37EEE8A1E58D}" type="pres">
      <dgm:prSet presAssocID="{54AA9918-F383-BA49-A942-44986C6630BC}" presName="invisiNode" presStyleLbl="node1" presStyleIdx="2" presStyleCnt="3"/>
      <dgm:spPr/>
    </dgm:pt>
    <dgm:pt modelId="{D876AC20-A8FD-F04A-9536-8B560E580FDA}" type="pres">
      <dgm:prSet presAssocID="{54AA9918-F383-BA49-A942-44986C6630BC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</dgm:spPr>
    </dgm:pt>
  </dgm:ptLst>
  <dgm:cxnLst>
    <dgm:cxn modelId="{F30B6A1A-B151-F441-BFB4-D09FD4DFC56C}" srcId="{21C38CCD-BFC9-4C4C-A4CE-E781170429C6}" destId="{49A82766-3FBA-D842-A449-F84B1B7CAE88}" srcOrd="1" destOrd="0" parTransId="{02796F0B-3B2F-4C4F-8FB5-84CB1AAF8E2E}" sibTransId="{B09921EA-F656-8241-AC3E-A17B92AB580F}"/>
    <dgm:cxn modelId="{5BA2EF1A-C2A8-6846-B8C9-FF1C61A208CD}" type="presOf" srcId="{49A82766-3FBA-D842-A449-F84B1B7CAE88}" destId="{65405266-D66A-574B-AE47-4F8FD20FD511}" srcOrd="0" destOrd="0" presId="urn:microsoft.com/office/officeart/2005/8/layout/pList2"/>
    <dgm:cxn modelId="{C817F932-D8EA-D84F-8194-863611BEEE40}" srcId="{21C38CCD-BFC9-4C4C-A4CE-E781170429C6}" destId="{54AA9918-F383-BA49-A942-44986C6630BC}" srcOrd="2" destOrd="0" parTransId="{AEB7D1BE-4494-8840-8517-217415B2219E}" sibTransId="{C9F5BB17-0421-064F-BBA8-41DCA6CFDAF6}"/>
    <dgm:cxn modelId="{51192839-06C9-BB4B-88EB-47361A6C868E}" srcId="{21C38CCD-BFC9-4C4C-A4CE-E781170429C6}" destId="{55A9D657-84F9-BC4F-B163-A8A76F4EF505}" srcOrd="0" destOrd="0" parTransId="{ABC23489-5D9D-AF40-9161-A04CF9A6E987}" sibTransId="{1B0B7748-1886-3943-A6E6-08EBD6B0F677}"/>
    <dgm:cxn modelId="{EAE95C6D-F620-0845-B3FE-D960003DADF8}" type="presOf" srcId="{54AA9918-F383-BA49-A942-44986C6630BC}" destId="{1113F8B1-3ED2-EA46-9DDD-AC86613DE49C}" srcOrd="0" destOrd="0" presId="urn:microsoft.com/office/officeart/2005/8/layout/pList2"/>
    <dgm:cxn modelId="{DBED3E91-4EA4-0941-B3A2-2BD258A956EF}" type="presOf" srcId="{21C38CCD-BFC9-4C4C-A4CE-E781170429C6}" destId="{937249AF-E75A-3C4C-8080-A74995E16501}" srcOrd="0" destOrd="0" presId="urn:microsoft.com/office/officeart/2005/8/layout/pList2"/>
    <dgm:cxn modelId="{691291A4-2E48-D445-8634-EF676779B1D3}" type="presOf" srcId="{B09921EA-F656-8241-AC3E-A17B92AB580F}" destId="{BB195A2A-746E-7B4B-9FF8-B0B50D3E149A}" srcOrd="0" destOrd="0" presId="urn:microsoft.com/office/officeart/2005/8/layout/pList2"/>
    <dgm:cxn modelId="{0EA9C2C7-D110-7E4F-8CA1-D563F6E44307}" type="presOf" srcId="{1B0B7748-1886-3943-A6E6-08EBD6B0F677}" destId="{4BE89A53-1726-864D-8A3C-816C090FCFC5}" srcOrd="0" destOrd="0" presId="urn:microsoft.com/office/officeart/2005/8/layout/pList2"/>
    <dgm:cxn modelId="{9619E9F7-F1D6-0647-9353-09345E350261}" type="presOf" srcId="{55A9D657-84F9-BC4F-B163-A8A76F4EF505}" destId="{0884829A-4847-5E49-9813-FCACCD004D60}" srcOrd="0" destOrd="0" presId="urn:microsoft.com/office/officeart/2005/8/layout/pList2"/>
    <dgm:cxn modelId="{65D2491C-2388-5E4A-A8F9-D617AB5BAD36}" type="presParOf" srcId="{937249AF-E75A-3C4C-8080-A74995E16501}" destId="{6D274616-3D4E-414D-9F45-CAB3FDD7BC02}" srcOrd="0" destOrd="0" presId="urn:microsoft.com/office/officeart/2005/8/layout/pList2"/>
    <dgm:cxn modelId="{4F1EE7CA-5116-C049-B830-0068C2B9A815}" type="presParOf" srcId="{937249AF-E75A-3C4C-8080-A74995E16501}" destId="{B4577EE9-4EF0-7545-8132-CF33D99BCC56}" srcOrd="1" destOrd="0" presId="urn:microsoft.com/office/officeart/2005/8/layout/pList2"/>
    <dgm:cxn modelId="{B7520871-49DD-8841-839F-F47A57B85CB6}" type="presParOf" srcId="{B4577EE9-4EF0-7545-8132-CF33D99BCC56}" destId="{7EEEB3A2-E3F1-634A-90B3-F0B92D994E24}" srcOrd="0" destOrd="0" presId="urn:microsoft.com/office/officeart/2005/8/layout/pList2"/>
    <dgm:cxn modelId="{F8F257E6-F030-594A-8704-759B39542D20}" type="presParOf" srcId="{7EEEB3A2-E3F1-634A-90B3-F0B92D994E24}" destId="{0884829A-4847-5E49-9813-FCACCD004D60}" srcOrd="0" destOrd="0" presId="urn:microsoft.com/office/officeart/2005/8/layout/pList2"/>
    <dgm:cxn modelId="{E488E7CF-8F6D-8440-AC96-45FA1DE1789F}" type="presParOf" srcId="{7EEEB3A2-E3F1-634A-90B3-F0B92D994E24}" destId="{9D564A32-C40D-0C48-A945-FC2630223885}" srcOrd="1" destOrd="0" presId="urn:microsoft.com/office/officeart/2005/8/layout/pList2"/>
    <dgm:cxn modelId="{BB4755D6-35B4-F049-9A34-BB5B33A73906}" type="presParOf" srcId="{7EEEB3A2-E3F1-634A-90B3-F0B92D994E24}" destId="{F77D865E-1425-6E48-83E0-D977F412EE9B}" srcOrd="2" destOrd="0" presId="urn:microsoft.com/office/officeart/2005/8/layout/pList2"/>
    <dgm:cxn modelId="{5F08DD26-7577-7849-9347-3D04269C6A6F}" type="presParOf" srcId="{B4577EE9-4EF0-7545-8132-CF33D99BCC56}" destId="{4BE89A53-1726-864D-8A3C-816C090FCFC5}" srcOrd="1" destOrd="0" presId="urn:microsoft.com/office/officeart/2005/8/layout/pList2"/>
    <dgm:cxn modelId="{66D17C4D-DE16-3C44-A095-64109CA1A1D7}" type="presParOf" srcId="{B4577EE9-4EF0-7545-8132-CF33D99BCC56}" destId="{B0BAF9BE-763B-1748-B7D9-1B5D64F579A3}" srcOrd="2" destOrd="0" presId="urn:microsoft.com/office/officeart/2005/8/layout/pList2"/>
    <dgm:cxn modelId="{28784B3B-87B3-A841-A376-E11ECD881F58}" type="presParOf" srcId="{B0BAF9BE-763B-1748-B7D9-1B5D64F579A3}" destId="{65405266-D66A-574B-AE47-4F8FD20FD511}" srcOrd="0" destOrd="0" presId="urn:microsoft.com/office/officeart/2005/8/layout/pList2"/>
    <dgm:cxn modelId="{283410F6-8F24-2944-9FFE-CDF3009CD6E1}" type="presParOf" srcId="{B0BAF9BE-763B-1748-B7D9-1B5D64F579A3}" destId="{8BDE8201-9BF4-4C49-A696-DEF3B46120D1}" srcOrd="1" destOrd="0" presId="urn:microsoft.com/office/officeart/2005/8/layout/pList2"/>
    <dgm:cxn modelId="{8DD445AF-9E9F-0340-BF36-BE09CE57EF02}" type="presParOf" srcId="{B0BAF9BE-763B-1748-B7D9-1B5D64F579A3}" destId="{BA9072BC-FE6B-7046-B675-86AA1000E279}" srcOrd="2" destOrd="0" presId="urn:microsoft.com/office/officeart/2005/8/layout/pList2"/>
    <dgm:cxn modelId="{B9BD414A-6A6E-D747-ACC7-23115F6E0BA9}" type="presParOf" srcId="{B4577EE9-4EF0-7545-8132-CF33D99BCC56}" destId="{BB195A2A-746E-7B4B-9FF8-B0B50D3E149A}" srcOrd="3" destOrd="0" presId="urn:microsoft.com/office/officeart/2005/8/layout/pList2"/>
    <dgm:cxn modelId="{81391589-4202-E040-A1FB-BA737C4D2166}" type="presParOf" srcId="{B4577EE9-4EF0-7545-8132-CF33D99BCC56}" destId="{21E7CEAF-04C1-5D4D-BA46-89D6DF2202BA}" srcOrd="4" destOrd="0" presId="urn:microsoft.com/office/officeart/2005/8/layout/pList2"/>
    <dgm:cxn modelId="{7260C72B-0275-514D-996A-3C08079C7231}" type="presParOf" srcId="{21E7CEAF-04C1-5D4D-BA46-89D6DF2202BA}" destId="{1113F8B1-3ED2-EA46-9DDD-AC86613DE49C}" srcOrd="0" destOrd="0" presId="urn:microsoft.com/office/officeart/2005/8/layout/pList2"/>
    <dgm:cxn modelId="{9EA2B1C5-562A-DE41-867F-3AB8E3376540}" type="presParOf" srcId="{21E7CEAF-04C1-5D4D-BA46-89D6DF2202BA}" destId="{875DAFA4-3EEF-C947-A57D-37EEE8A1E58D}" srcOrd="1" destOrd="0" presId="urn:microsoft.com/office/officeart/2005/8/layout/pList2"/>
    <dgm:cxn modelId="{1B3CAB2E-91A8-6540-94E9-3C8D27056E9F}" type="presParOf" srcId="{21E7CEAF-04C1-5D4D-BA46-89D6DF2202BA}" destId="{D876AC20-A8FD-F04A-9536-8B560E580FD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274616-3D4E-414D-9F45-CAB3FDD7BC02}">
      <dsp:nvSpPr>
        <dsp:cNvPr id="0" name=""/>
        <dsp:cNvSpPr/>
      </dsp:nvSpPr>
      <dsp:spPr>
        <a:xfrm>
          <a:off x="0" y="0"/>
          <a:ext cx="10941978" cy="2195434"/>
        </a:xfrm>
        <a:prstGeom prst="roundRect">
          <a:avLst>
            <a:gd name="adj" fmla="val 10000"/>
          </a:avLst>
        </a:prstGeom>
        <a:solidFill>
          <a:srgbClr val="12A8E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D865E-1425-6E48-83E0-D977F412EE9B}">
      <dsp:nvSpPr>
        <dsp:cNvPr id="0" name=""/>
        <dsp:cNvSpPr/>
      </dsp:nvSpPr>
      <dsp:spPr>
        <a:xfrm>
          <a:off x="328259" y="292724"/>
          <a:ext cx="3214206" cy="16099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84829A-4847-5E49-9813-FCACCD004D60}">
      <dsp:nvSpPr>
        <dsp:cNvPr id="0" name=""/>
        <dsp:cNvSpPr/>
      </dsp:nvSpPr>
      <dsp:spPr>
        <a:xfrm rot="10800000">
          <a:off x="328259" y="2195434"/>
          <a:ext cx="3214206" cy="2683309"/>
        </a:xfrm>
        <a:prstGeom prst="round2SameRect">
          <a:avLst>
            <a:gd name="adj1" fmla="val 10500"/>
            <a:gd name="adj2" fmla="val 0"/>
          </a:avLst>
        </a:prstGeom>
        <a:noFill/>
        <a:ln w="12700" cap="flat" cmpd="sng" algn="ctr">
          <a:solidFill>
            <a:srgbClr val="A3D9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Crystallisation</a:t>
          </a:r>
          <a:br>
            <a:rPr lang="en-GB" sz="2000" b="1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endParaRPr lang="en-GB" sz="2000" b="1" kern="1200">
            <a:solidFill>
              <a:srgbClr val="54585A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Macromolecular crystallisation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Membrane protein crystallisation</a:t>
          </a:r>
        </a:p>
      </dsp:txBody>
      <dsp:txXfrm rot="10800000">
        <a:off x="410780" y="2195434"/>
        <a:ext cx="3049164" cy="2600788"/>
      </dsp:txXfrm>
    </dsp:sp>
    <dsp:sp modelId="{BA9072BC-FE6B-7046-B675-86AA1000E279}">
      <dsp:nvSpPr>
        <dsp:cNvPr id="0" name=""/>
        <dsp:cNvSpPr/>
      </dsp:nvSpPr>
      <dsp:spPr>
        <a:xfrm>
          <a:off x="3863885" y="292724"/>
          <a:ext cx="3214206" cy="16099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405266-D66A-574B-AE47-4F8FD20FD511}">
      <dsp:nvSpPr>
        <dsp:cNvPr id="0" name=""/>
        <dsp:cNvSpPr/>
      </dsp:nvSpPr>
      <dsp:spPr>
        <a:xfrm rot="10800000">
          <a:off x="3863885" y="2195434"/>
          <a:ext cx="3214206" cy="2683309"/>
        </a:xfrm>
        <a:prstGeom prst="round2SameRect">
          <a:avLst>
            <a:gd name="adj1" fmla="val 10500"/>
            <a:gd name="adj2" fmla="val 0"/>
          </a:avLst>
        </a:prstGeom>
        <a:noFill/>
        <a:ln w="12700" cap="flat" cmpd="sng" algn="ctr">
          <a:solidFill>
            <a:srgbClr val="A3D9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Nanobody Discovery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Domain-Specific Nanobodies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err="1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Megabodies</a:t>
          </a:r>
          <a:endParaRPr lang="en-GB" sz="1400" kern="1200">
            <a:solidFill>
              <a:srgbClr val="54585A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10800000">
        <a:off x="3946406" y="2195434"/>
        <a:ext cx="3049164" cy="2600788"/>
      </dsp:txXfrm>
    </dsp:sp>
    <dsp:sp modelId="{D876AC20-A8FD-F04A-9536-8B560E580FDA}">
      <dsp:nvSpPr>
        <dsp:cNvPr id="0" name=""/>
        <dsp:cNvSpPr/>
      </dsp:nvSpPr>
      <dsp:spPr>
        <a:xfrm>
          <a:off x="7399512" y="292724"/>
          <a:ext cx="3214206" cy="16099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3F8B1-3ED2-EA46-9DDD-AC86613DE49C}">
      <dsp:nvSpPr>
        <dsp:cNvPr id="0" name=""/>
        <dsp:cNvSpPr/>
      </dsp:nvSpPr>
      <dsp:spPr>
        <a:xfrm rot="10800000">
          <a:off x="7399512" y="2195434"/>
          <a:ext cx="3214206" cy="2683309"/>
        </a:xfrm>
        <a:prstGeom prst="round2SameRect">
          <a:avLst>
            <a:gd name="adj1" fmla="val 10500"/>
            <a:gd name="adj2" fmla="val 0"/>
          </a:avLst>
        </a:prstGeom>
        <a:noFill/>
        <a:ln w="12700" cap="flat" cmpd="sng" algn="ctr">
          <a:solidFill>
            <a:srgbClr val="A3D9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Protein Production</a:t>
          </a:r>
          <a:br>
            <a:rPr lang="en-GB" sz="2000" b="1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</a:br>
          <a:endParaRPr lang="en-GB" sz="2000" b="1" kern="1200">
            <a:solidFill>
              <a:srgbClr val="54585A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Cell-free expression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1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E. coli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Insect cells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Mammalian cells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Library-based screening</a:t>
          </a:r>
        </a:p>
      </dsp:txBody>
      <dsp:txXfrm rot="10800000">
        <a:off x="7482033" y="2195434"/>
        <a:ext cx="3049164" cy="26007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274616-3D4E-414D-9F45-CAB3FDD7BC02}">
      <dsp:nvSpPr>
        <dsp:cNvPr id="0" name=""/>
        <dsp:cNvSpPr/>
      </dsp:nvSpPr>
      <dsp:spPr>
        <a:xfrm>
          <a:off x="0" y="0"/>
          <a:ext cx="10941978" cy="2188951"/>
        </a:xfrm>
        <a:prstGeom prst="roundRect">
          <a:avLst>
            <a:gd name="adj" fmla="val 10000"/>
          </a:avLst>
        </a:prstGeom>
        <a:solidFill>
          <a:srgbClr val="12A8E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D865E-1425-6E48-83E0-D977F412EE9B}">
      <dsp:nvSpPr>
        <dsp:cNvPr id="0" name=""/>
        <dsp:cNvSpPr/>
      </dsp:nvSpPr>
      <dsp:spPr>
        <a:xfrm>
          <a:off x="328259" y="291860"/>
          <a:ext cx="3214206" cy="16052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84829A-4847-5E49-9813-FCACCD004D60}">
      <dsp:nvSpPr>
        <dsp:cNvPr id="0" name=""/>
        <dsp:cNvSpPr/>
      </dsp:nvSpPr>
      <dsp:spPr>
        <a:xfrm rot="10800000">
          <a:off x="328259" y="2188951"/>
          <a:ext cx="3214206" cy="2675385"/>
        </a:xfrm>
        <a:prstGeom prst="round2SameRect">
          <a:avLst>
            <a:gd name="adj1" fmla="val 10500"/>
            <a:gd name="adj2" fmla="val 0"/>
          </a:avLst>
        </a:prstGeom>
        <a:noFill/>
        <a:ln w="12700" cap="flat" cmpd="sng" algn="ctr">
          <a:solidFill>
            <a:srgbClr val="A3D9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/>
            </a:rPr>
            <a:t>Imaging</a:t>
          </a:r>
          <a:b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/>
            </a:rPr>
          </a:br>
          <a:endParaRPr lang="en-GB" sz="2000" b="1" kern="1200">
            <a:solidFill>
              <a:srgbClr val="54585A"/>
            </a:solidFill>
            <a:latin typeface="Verdana"/>
            <a:ea typeface="Verdana"/>
            <a:cs typeface="Verdana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Confocal Microscopy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Time-Lapse Microscopy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/>
            </a:rPr>
            <a:t>Super-Resolution Microscopy (stochastic and deterministic)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Flow cytometry</a:t>
          </a:r>
        </a:p>
      </dsp:txBody>
      <dsp:txXfrm rot="10800000">
        <a:off x="410536" y="2188951"/>
        <a:ext cx="3049652" cy="2593108"/>
      </dsp:txXfrm>
    </dsp:sp>
    <dsp:sp modelId="{BA9072BC-FE6B-7046-B675-86AA1000E279}">
      <dsp:nvSpPr>
        <dsp:cNvPr id="0" name=""/>
        <dsp:cNvSpPr/>
      </dsp:nvSpPr>
      <dsp:spPr>
        <a:xfrm>
          <a:off x="3863885" y="291860"/>
          <a:ext cx="3214206" cy="16052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405266-D66A-574B-AE47-4F8FD20FD511}">
      <dsp:nvSpPr>
        <dsp:cNvPr id="0" name=""/>
        <dsp:cNvSpPr/>
      </dsp:nvSpPr>
      <dsp:spPr>
        <a:xfrm rot="10800000">
          <a:off x="3863885" y="2188951"/>
          <a:ext cx="3214206" cy="2675385"/>
        </a:xfrm>
        <a:prstGeom prst="round2SameRect">
          <a:avLst>
            <a:gd name="adj1" fmla="val 10500"/>
            <a:gd name="adj2" fmla="val 0"/>
          </a:avLst>
        </a:prstGeom>
        <a:noFill/>
        <a:ln w="12700" cap="flat" cmpd="sng" algn="ctr">
          <a:solidFill>
            <a:srgbClr val="A3D9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/>
            </a:rPr>
            <a:t>Mass Spectrometry</a:t>
          </a:r>
          <a:b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/>
            </a:rPr>
          </a:br>
          <a:endParaRPr lang="en-GB" sz="2000" b="1" kern="1200">
            <a:solidFill>
              <a:srgbClr val="54585A"/>
            </a:solidFill>
            <a:latin typeface="Verdana"/>
            <a:ea typeface="Verdana"/>
            <a:cs typeface="Verdana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Native MS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Proteomic MS</a:t>
          </a:r>
          <a:endParaRPr lang="en-GB" sz="1400" b="0" kern="1200">
            <a:solidFill>
              <a:srgbClr val="54585A"/>
            </a:solidFill>
            <a:latin typeface="Verdana"/>
            <a:ea typeface="Verdana"/>
            <a:cs typeface="Verdana" panose="020B0604030504040204" pitchFamily="34" charset="0"/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HDX MS</a:t>
          </a:r>
        </a:p>
      </dsp:txBody>
      <dsp:txXfrm rot="10800000">
        <a:off x="3946162" y="2188951"/>
        <a:ext cx="3049652" cy="2593108"/>
      </dsp:txXfrm>
    </dsp:sp>
    <dsp:sp modelId="{D876AC20-A8FD-F04A-9536-8B560E580FDA}">
      <dsp:nvSpPr>
        <dsp:cNvPr id="0" name=""/>
        <dsp:cNvSpPr/>
      </dsp:nvSpPr>
      <dsp:spPr>
        <a:xfrm>
          <a:off x="7399512" y="291860"/>
          <a:ext cx="3214206" cy="16052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3F8B1-3ED2-EA46-9DDD-AC86613DE49C}">
      <dsp:nvSpPr>
        <dsp:cNvPr id="0" name=""/>
        <dsp:cNvSpPr/>
      </dsp:nvSpPr>
      <dsp:spPr>
        <a:xfrm rot="10800000">
          <a:off x="7399512" y="2188951"/>
          <a:ext cx="3214206" cy="2675385"/>
        </a:xfrm>
        <a:prstGeom prst="round2SameRect">
          <a:avLst>
            <a:gd name="adj1" fmla="val 10500"/>
            <a:gd name="adj2" fmla="val 0"/>
          </a:avLst>
        </a:prstGeom>
        <a:noFill/>
        <a:ln w="12700" cap="flat" cmpd="sng" algn="ctr">
          <a:solidFill>
            <a:srgbClr val="A3D9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Molecular Biophysics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Biophysical Characterisation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Surface Plasmon Resonance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Thermal Shift Assay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/>
            </a:rPr>
            <a:t>Analytical </a:t>
          </a:r>
          <a:r>
            <a:rPr lang="en-GB" sz="1400" b="0" kern="1200" err="1">
              <a:solidFill>
                <a:srgbClr val="54585A"/>
              </a:solidFill>
              <a:latin typeface="Verdana"/>
              <a:ea typeface="Verdana"/>
              <a:cs typeface="Verdana"/>
            </a:rPr>
            <a:t>Ultracentrifugion</a:t>
          </a:r>
          <a:endParaRPr lang="en-GB" sz="1400" b="0" kern="1200">
            <a:solidFill>
              <a:srgbClr val="54585A"/>
            </a:solidFill>
            <a:latin typeface="Verdana"/>
            <a:ea typeface="Verdana"/>
            <a:cs typeface="Verdana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Calorimetry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Circular Dichroism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Microscale Thermophoresis</a:t>
          </a:r>
        </a:p>
      </dsp:txBody>
      <dsp:txXfrm rot="10800000">
        <a:off x="7481789" y="2188951"/>
        <a:ext cx="3049652" cy="25931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274616-3D4E-414D-9F45-CAB3FDD7BC02}">
      <dsp:nvSpPr>
        <dsp:cNvPr id="0" name=""/>
        <dsp:cNvSpPr/>
      </dsp:nvSpPr>
      <dsp:spPr>
        <a:xfrm>
          <a:off x="0" y="0"/>
          <a:ext cx="10941978" cy="2188951"/>
        </a:xfrm>
        <a:prstGeom prst="roundRect">
          <a:avLst>
            <a:gd name="adj" fmla="val 10000"/>
          </a:avLst>
        </a:prstGeom>
        <a:solidFill>
          <a:srgbClr val="12A8E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D865E-1425-6E48-83E0-D977F412EE9B}">
      <dsp:nvSpPr>
        <dsp:cNvPr id="0" name=""/>
        <dsp:cNvSpPr/>
      </dsp:nvSpPr>
      <dsp:spPr>
        <a:xfrm>
          <a:off x="317973" y="291860"/>
          <a:ext cx="3214206" cy="16052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84829A-4847-5E49-9813-FCACCD004D60}">
      <dsp:nvSpPr>
        <dsp:cNvPr id="0" name=""/>
        <dsp:cNvSpPr/>
      </dsp:nvSpPr>
      <dsp:spPr>
        <a:xfrm rot="10800000">
          <a:off x="328259" y="2188951"/>
          <a:ext cx="3214206" cy="2675385"/>
        </a:xfrm>
        <a:prstGeom prst="round2SameRect">
          <a:avLst>
            <a:gd name="adj1" fmla="val 10500"/>
            <a:gd name="adj2" fmla="val 0"/>
          </a:avLst>
        </a:prstGeom>
        <a:noFill/>
        <a:ln w="12700" cap="flat" cmpd="sng" algn="ctr">
          <a:solidFill>
            <a:srgbClr val="A3D9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Electron Microscopy</a:t>
          </a:r>
          <a:b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</a:br>
          <a:endParaRPr lang="en-GB" sz="2000" b="1" kern="1200">
            <a:solidFill>
              <a:srgbClr val="54585A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Cryogenic - EM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Scanning - EM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Transmission - EM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Image Processing</a:t>
          </a:r>
        </a:p>
      </dsp:txBody>
      <dsp:txXfrm rot="10800000">
        <a:off x="410536" y="2188951"/>
        <a:ext cx="3049652" cy="2593108"/>
      </dsp:txXfrm>
    </dsp:sp>
    <dsp:sp modelId="{BA9072BC-FE6B-7046-B675-86AA1000E279}">
      <dsp:nvSpPr>
        <dsp:cNvPr id="0" name=""/>
        <dsp:cNvSpPr/>
      </dsp:nvSpPr>
      <dsp:spPr>
        <a:xfrm>
          <a:off x="3863885" y="291860"/>
          <a:ext cx="3214206" cy="16052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405266-D66A-574B-AE47-4F8FD20FD511}">
      <dsp:nvSpPr>
        <dsp:cNvPr id="0" name=""/>
        <dsp:cNvSpPr/>
      </dsp:nvSpPr>
      <dsp:spPr>
        <a:xfrm rot="10800000">
          <a:off x="3863885" y="2188951"/>
          <a:ext cx="3214206" cy="2675385"/>
        </a:xfrm>
        <a:prstGeom prst="round2SameRect">
          <a:avLst>
            <a:gd name="adj1" fmla="val 10500"/>
            <a:gd name="adj2" fmla="val 0"/>
          </a:avLst>
        </a:prstGeom>
        <a:noFill/>
        <a:ln w="12700" cap="flat" cmpd="sng" algn="ctr">
          <a:solidFill>
            <a:srgbClr val="A3D9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Magnetic Resonance Techniques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Nuclear Magnetic Resonance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Electron Paramagnetic Resonance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Solid State NMR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Solution NMR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Relaxometry</a:t>
          </a:r>
          <a:endParaRPr lang="en-GB" sz="1600" kern="1200">
            <a:solidFill>
              <a:srgbClr val="54585A"/>
            </a:solidFill>
            <a:latin typeface="Verdana"/>
            <a:ea typeface="Verdana"/>
            <a:cs typeface="Verdana" panose="020B0604030504040204" pitchFamily="34" charset="0"/>
          </a:endParaRPr>
        </a:p>
      </dsp:txBody>
      <dsp:txXfrm rot="10800000">
        <a:off x="3946162" y="2188951"/>
        <a:ext cx="3049652" cy="2593108"/>
      </dsp:txXfrm>
    </dsp:sp>
    <dsp:sp modelId="{D876AC20-A8FD-F04A-9536-8B560E580FDA}">
      <dsp:nvSpPr>
        <dsp:cNvPr id="0" name=""/>
        <dsp:cNvSpPr/>
      </dsp:nvSpPr>
      <dsp:spPr>
        <a:xfrm>
          <a:off x="7399512" y="291860"/>
          <a:ext cx="3214206" cy="16052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3F8B1-3ED2-EA46-9DDD-AC86613DE49C}">
      <dsp:nvSpPr>
        <dsp:cNvPr id="0" name=""/>
        <dsp:cNvSpPr/>
      </dsp:nvSpPr>
      <dsp:spPr>
        <a:xfrm rot="10800000">
          <a:off x="7399512" y="2188951"/>
          <a:ext cx="3214206" cy="2675385"/>
        </a:xfrm>
        <a:prstGeom prst="round2SameRect">
          <a:avLst>
            <a:gd name="adj1" fmla="val 10500"/>
            <a:gd name="adj2" fmla="val 0"/>
          </a:avLst>
        </a:prstGeom>
        <a:noFill/>
        <a:ln w="12700" cap="flat" cmpd="sng" algn="ctr">
          <a:solidFill>
            <a:srgbClr val="A3D96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X-Ray Techniques</a:t>
          </a:r>
          <a:b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</a:br>
          <a:br>
            <a:rPr lang="en-GB" sz="2000" b="1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</a:br>
          <a:endParaRPr lang="en-GB" sz="2000" b="1" kern="1200">
            <a:solidFill>
              <a:srgbClr val="54585A"/>
            </a:solidFill>
            <a:latin typeface="Verdana"/>
            <a:ea typeface="Verdana"/>
            <a:cs typeface="Verdana" panose="020B060403050404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Bio-SAXS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kern="12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</a:rPr>
            <a:t>X-Ray Diffraction</a:t>
          </a:r>
        </a:p>
      </dsp:txBody>
      <dsp:txXfrm rot="10800000">
        <a:off x="7481789" y="2188951"/>
        <a:ext cx="3049652" cy="2593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D4F036-0B88-20E9-7E37-B5BDC49E5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D7BB41-0844-0AF2-F0C0-DE6A2D4ACD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E424C7-64C3-6FA5-5667-F0A5CC1146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C123-C648-D14C-9CBD-2490D5ECA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09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393A5-9268-E146-A7A2-D0301952B5DB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8C8DB-8B5D-C344-B4EE-85AB6495AE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567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6DAE4-A6D5-DC42-A3A8-C82F5FB0B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726393-8F97-1F43-9554-23E720C5B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C3446-564A-2E48-A7FE-569D2CFAE8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CBEA-21D1-004E-9D48-5A0429EE7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75EAE-292C-0346-9982-2BCC7540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124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3BD18-C51A-9244-8C11-8743AA002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B67792-975E-DB43-9AF1-BCE2AB174E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91C258-3381-0649-BC58-2E0E9406F5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94E68-2BEE-4D40-A2A0-7C736D4231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700A70-083E-544B-B804-29818EC11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969F9-682F-1E46-BD72-3865BD738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63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A9FF-515D-BB42-827E-F7D575EC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D6B56C-361D-8F4E-B84B-D02EFD671B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E9D7B-AFA9-354A-ACBB-1225CE8035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5E74F-1988-024D-8B92-B3B78455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6A808-D8CF-1F48-8FF0-1D9386E75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873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806FCB-6AF3-E84B-BD08-7CB035A0FC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A1AB17-93AA-264D-A2BB-7295620B9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9A455-7893-3145-944B-E13636D3D1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EF877-13F7-4943-AED1-65553B2F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72F5A-2B90-0744-B91F-410A06A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516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85C2B-743C-5442-4DF8-A6F5D2E79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59DBB2-8BF0-A500-9086-C01AECF40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4F6E1-8B2B-B0CE-1F80-505C2FB181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7D360-A645-D670-A65C-121B82FBB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8A3B6-B06E-EA15-F5BB-C29CED6C8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011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715A9-DB6D-B446-0D8A-2D87A1E6B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DAC06-B9A6-5C18-FCCE-12D280BAE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93AA05-2597-A4F6-0507-3805215F81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D4934-3B45-48C1-B9BF-B11F7B5E5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71DFC-324E-5023-C310-7A8EB9B8C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003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02420-8D97-F8AE-9E04-B7D88307D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3603F-4304-5968-E148-C24768751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6F304-CC67-1BDC-B809-6BE4BB607A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D16EA-17BF-258E-25B8-B5CC49AE5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0152E-B976-20CD-DB1C-391F3FFE0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153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8ED86-DC3A-C50D-98AC-81AE92AC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8A4D6-2B91-C475-D526-9577A736E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B23FB-0B18-22ED-5F97-DF63371EF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DC9F9-78E2-66DD-8501-1DCFB5728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4C195B-16FB-7451-9A96-E77AC5715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BA6B53-6891-A31A-B8DF-2B625A10B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725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D58F8-57D5-423D-30E1-2F5CB6320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A4D80-3894-84C0-9D38-1E02BB7F2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26FFD8-B475-2EE6-22A7-6590D4CFB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C4DE13-06A0-393A-790A-F9A9BE65F4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46FBA3-3411-69B2-674A-97B2C1BE5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4F5879-F14B-A1EB-C612-80D4D77E5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56E1B0-7DCD-E3F4-5AB9-3A139E9F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82031F-1B94-6ED2-E83E-1447C09A9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908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5BDF4-8E16-FD90-96F9-A6B59106E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47AC5B-9C9D-1A77-EF59-6BEA35A23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FED62A-DDCE-38BD-F915-F05996DCD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F7BF6-7437-E9FA-9DE5-14AEE7D48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811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174FF-2C45-215B-2DD1-28F6AAA2F4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45BDDF-FA40-DF93-1072-584F1BFB9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3F242-CBEA-76C3-2BD4-A699AEB08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79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71143-C540-DBA3-D828-CFC494D09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18029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C33F2-3C11-49E0-0FB9-755086525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28D17-EE33-A939-2771-E834CECFB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97CCC9-487F-1B9F-88EF-6F2E0E59F6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29F1BC-0C14-9B93-F43F-CFC15588DA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33BE27-A2A7-CDEC-2186-D6C9D7A45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C4C032-E945-4C31-41C9-3FBC70B8A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6484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8F529-1B8F-5034-FFD3-7C2E27CF0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864E7B-EBA3-673C-3220-C991AE59CA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CF280-C993-86F1-B7F5-B95842FA0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F77908-1B61-6E1E-CB1F-C12BC6328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7AC62-E799-D312-62FC-6AF070C51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ACFB5-6397-04F1-4995-CE80F34DE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410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0DFD0-7859-19AF-FAFF-396C7E405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10723C-5360-2470-E0B4-3EDD31DEB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38E8D-CDA9-B98C-B5D8-7BCC5DD9F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A0AE5-C0EE-3C96-FC5C-0F66ED211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3AC2C-8BF8-0A56-C728-4B51F4A87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4790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9B56C6-1681-906D-7AFA-C1FC284DB0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00A5C-198C-CD48-0D1F-6E219E6ED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F8F74-A2BD-E3B7-56E2-6FA88648D9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9FF7D-D9FB-1339-509D-04BC07493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919DD-ABAC-5C9D-86C9-2650937F7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1298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F60F6-B43E-0582-771B-7B28E1198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1E8F9E-9879-BEE3-FEAC-9B5D28D00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1BB70-7BF5-1C21-5F45-64DD63B14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5CD4F-498D-18D4-FF45-2E7B10702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78DFD-AD0D-BADE-AF0A-2271979B4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0149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706D7-4354-01B1-F367-B156B9907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F7CBD-5D25-71A5-53BB-AE8A0ABED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7673E-75C3-9208-3515-E19534E53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704F2-C0DA-7F4D-2918-7FB23A2D0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391CC-2AF7-E366-23B6-445DAAC3A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F536CC-6046-4CD5-368A-F05992D740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283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E7861-458A-6553-E53F-14F892760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6C073-40B0-2BD1-A391-FCA907F8D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A29C9-ADDB-7816-43C4-662BC5E79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B3A28-2C96-C902-11AA-94A54F0AB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C7B2D-4F1D-B07E-FEBE-637366743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8600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E90C8-E95C-DB4F-755D-452657939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B9AA0-0CC7-6DE4-57CB-2189D8B213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E235C7-3F6D-3043-8BB8-8C38F462A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F7341-05E0-3E90-F8FA-F3F87ADD8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1D141-EAD0-080A-B59C-F875F170C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735F3B-E5A5-2F5E-9EB9-A5022A942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6486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134DC-8FCD-E77D-119D-03D1BFD6C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6F2409-1D4A-A9AB-2081-494033D62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1B3D68-F2DD-487E-546B-4D0F5D208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73888A-2C75-31C8-4F70-F4AFD87B32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D22416-7C19-5A3E-993A-30CF721F2E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37AE7A-D396-857E-6A3F-FEB236E35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428ECE-B5A9-3D38-3CF3-E3AAF126A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A5E14D-EF92-E9F5-EDA0-522070A17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6124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CB2F5-E84C-6AFF-B871-ECFC8975C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72917D-9471-F3DF-8493-DDC851123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E6487A-7564-A2C8-6D67-93B3F338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13401C-EEC7-43B4-5881-5334997AF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843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FA6BF-E814-F74A-9F2A-0509299B3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54932-F1A2-2A48-9C00-A2C16ED07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3168C-3FAF-924A-8B0C-12D2F8648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7D215-BC72-BC4A-A051-B8EE8E37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E56FC-83E7-CE4E-B002-1C7C8FADF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0438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45A797-7AEA-213A-6500-496DE5E01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437715-A489-1273-78A4-160E7C869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84948-B423-1012-7CFB-E78C450B6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3121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E1A87-0CD0-EDA3-2F75-DD590AF5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D15C-1F2F-C33D-3C5A-EC812AF2E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F915CF-537D-B3AC-B268-04B5807CFE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BCE18-BBF2-D5CA-3D4A-B4F4E7515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4E6EE-E4DC-E5FB-84F6-4C630C0A7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319B2B-9D72-18ED-9EE6-43DDAB20F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498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5A0EB-97AC-94AC-63E7-1C815A44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699AC8-6C6F-66CE-561E-95E55C9915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68680-771E-93D7-BA94-8EC81AE63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AC6677-4171-3ED5-E001-BFBCDDA80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904EC9-5D58-3CA3-B2EE-C7D1C9F00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F04564-AF37-43F8-5CC3-870C0464C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1034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26426-9AFE-58CD-8122-A05C58B1E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A9BCB6-AB19-CF97-C32F-9B9D3A919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6D2BE-F27B-20E5-8301-940DB9237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84399-46CE-023F-3AB7-4EAABA4C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51951-635A-2ECB-1543-AAAFFCEAC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8956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9CA898-CF96-E7D5-AF33-28F03F1AA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AF1AF8-1845-E2AE-A741-DCC9D108D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1A231-B0D9-CEF7-3357-8D554B9C7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3795F-23E3-B08D-3614-7804E2090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C6545-4C3C-80F6-4054-5E60C1B61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4737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E55D6-8868-551F-755B-F30C07A9A5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9BC0BF-40A9-03F9-A33B-B1A4E2408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CDEAE-E6E3-BA2E-F618-7D8808B13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E8427-C080-0F5F-EA46-F462D3CC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C6F70-1E9B-B61C-4A4B-B19B0AB25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407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079A7-09CE-4591-C2B7-9226508A4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DBD8B-FFB5-BBF7-6225-6CFA76D17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9828B-2A9B-E0EB-E3B8-BC1EACC2C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3BD28-8303-2F24-AA9A-4E1ABD085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6D5D0E-2B40-FB10-3A22-FEFF7E643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6400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2B72E-B7D5-B7B8-4A25-CDAC628EC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A1581-547B-BBD6-579C-2C66D15F2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C2454-156F-02FC-EA83-15FE71AFC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FF195-8693-CF89-B1DE-364AD7799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BA20F-5936-7118-F6B5-D47F4949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8668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5FCA0-942E-5CFF-7F88-3CDE51AE7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70BD3-BBC5-3758-D6F4-619A62FBDE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9700C0-EFB2-9991-196A-7505C51B4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24774-B524-6BA7-0474-43D7CA22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149A3-D586-293A-0265-B0E9AE63D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9FB25F-9585-E31F-5CC1-FADAA2F9A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587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4F9D5-ABD7-3712-757D-E961E3A21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13883-2645-3C41-1C97-C1095BC0D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4F8B41-1C3F-5122-C491-0791B4C6B7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0B962E-A68B-267B-3C8A-5C6425717B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A8AE50-1074-B96A-752B-235C9C909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86E9BE-458F-E36F-9ED1-03A90B532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0B92D6-90DE-55FA-132C-E5FDBD8A6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2C5E0B-AF5A-18F7-954B-71FC4D4D8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000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ED668-910A-1D47-B606-77687A2A3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336F9-2F45-5A43-9B73-245A74873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716CF-0C45-DF42-9AEA-2161BA33F4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9F17F-A0F4-0347-869A-97370F3A9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F4D6D-6788-B149-85BE-C3FBAA757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36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C0D7B-F660-C5FE-AF5D-B509072C5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0DB91F-7A80-C8B0-06FB-061F3F7E7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40DB0C-8E6D-A4A1-192D-E7287B85E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DBE6A6-FB0B-9058-7FF9-A5A185892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3503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4457D5-7DA6-DDEC-B47F-53CABEEB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755E95-3289-F1F7-16E1-4816DB24F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6F95C-F345-7008-6108-262EB5B7A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2706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26061-B1A7-8A94-E8FF-E04E3207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DA6FA-CC69-6354-50FE-616F1F7AE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133D19-3479-07A1-10BE-A1B6A8EE9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68B13B-9949-20EA-9E2A-5D3A45121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426D3C-D457-D25A-BB4B-DCE114598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8DA3D4-5812-F309-ED12-6B2CC69C6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9189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FA2A3-C205-2327-4A61-59C316E28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EF2196-80D0-8CE5-061E-A99ECAFD64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C7CACA-5066-C3E7-B685-FD606B5A6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EA64C-ACD9-8059-0404-2E36B2D4F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5B7E7B-0552-05E0-1116-27EF7EFBB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330E5-0040-6E7F-9682-CA27E7C42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1433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688F8-03AC-F2F0-CF66-2939DBE15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83FEC-10BF-33AB-C090-0BE1D5BA42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BF62F-C4F9-217F-B0C1-5ED192758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5F98C-CDD6-CAF7-97DD-FCB4612DB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CC57F-04E5-16D1-613A-84337A2A2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0357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3D35BC-6E74-210D-6331-DF6B43BBDD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FB3B7B-E831-94DF-FC95-210769D5A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30BC-0D1C-F353-99A6-9B1340852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95EBD-A6BE-21D2-832B-BC42493A0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0770D-3666-9335-FA89-29C5AACD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6880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85C2B-743C-5442-4DF8-A6F5D2E79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59DBB2-8BF0-A500-9086-C01AECF40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4F6E1-8B2B-B0CE-1F80-505C2FB181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7D360-A645-D670-A65C-121B82FBB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88A3B6-B06E-EA15-F5BB-C29CED6C8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7902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715A9-DB6D-B446-0D8A-2D87A1E6B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DAC06-B9A6-5C18-FCCE-12D280BAE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93AA05-2597-A4F6-0507-3805215F81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D4934-3B45-48C1-B9BF-B11F7B5E5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71DFC-324E-5023-C310-7A8EB9B8C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407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02420-8D97-F8AE-9E04-B7D88307D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3603F-4304-5968-E148-C24768751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6F304-CC67-1BDC-B809-6BE4BB607A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D16EA-17BF-258E-25B8-B5CC49AE5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0152E-B976-20CD-DB1C-391F3FFE0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8288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8ED86-DC3A-C50D-98AC-81AE92ACF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8A4D6-2B91-C475-D526-9577A736E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B23FB-0B18-22ED-5F97-DF63371EF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DC9F9-78E2-66DD-8501-1DCFB5728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4C195B-16FB-7451-9A96-E77AC5715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BA6B53-6891-A31A-B8DF-2B625A10B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949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43D9B-AAA4-5D4A-AE9E-81F962982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A7A95-D9BF-F243-96B5-39BE995C0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59050-4731-4F4A-8602-4D8E7A3E7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7654A-D5CE-6644-B882-4DC73B8C9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8351DF-8983-D542-9B34-CFF67101E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6A955-EADC-864A-AF85-27022D567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1269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D58F8-57D5-423D-30E1-2F5CB6320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A4D80-3894-84C0-9D38-1E02BB7F25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26FFD8-B475-2EE6-22A7-6590D4CFB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C4DE13-06A0-393A-790A-F9A9BE65F4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46FBA3-3411-69B2-674A-97B2C1BE5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4F5879-F14B-A1EB-C612-80D4D77E5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56E1B0-7DCD-E3F4-5AB9-3A139E9F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82031F-1B94-6ED2-E83E-1447C09A9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3316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5BDF4-8E16-FD90-96F9-A6B59106E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47AC5B-9C9D-1A77-EF59-6BEA35A23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FED62A-DDCE-38BD-F915-F05996DCD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F7BF6-7437-E9FA-9DE5-14AEE7D48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9060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174FF-2C45-215B-2DD1-28F6AAA2F4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45BDDF-FA40-DF93-1072-584F1BFB9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3F242-CBEA-76C3-2BD4-A699AEB08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5539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C33F2-3C11-49E0-0FB9-755086525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28D17-EE33-A939-2771-E834CECFB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97CCC9-487F-1B9F-88EF-6F2E0E59F6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29F1BC-0C14-9B93-F43F-CFC15588DA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33BE27-A2A7-CDEC-2186-D6C9D7A45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C4C032-E945-4C31-41C9-3FBC70B8A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0146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8F529-1B8F-5034-FFD3-7C2E27CF0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864E7B-EBA3-673C-3220-C991AE59CA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CF280-C993-86F1-B7F5-B95842FA0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F77908-1B61-6E1E-CB1F-C12BC6328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7AC62-E799-D312-62FC-6AF070C51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ACFB5-6397-04F1-4995-CE80F34DE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5208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0DFD0-7859-19AF-FAFF-396C7E405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10723C-5360-2470-E0B4-3EDD31DEB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38E8D-CDA9-B98C-B5D8-7BCC5DD9F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A0AE5-C0EE-3C96-FC5C-0F66ED211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3AC2C-8BF8-0A56-C728-4B51F4A87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4277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9B56C6-1681-906D-7AFA-C1FC284DB0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00A5C-198C-CD48-0D1F-6E219E6ED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F8F74-A2BD-E3B7-56E2-6FA88648D9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7E7B6A-471E-264F-B70C-9893090882C2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9FF7D-D9FB-1339-509D-04BC07493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919DD-ABAC-5C9D-86C9-2650937F7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1CFFD1-D62A-3040-991F-6B82E5DA0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5284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6DAE4-A6D5-DC42-A3A8-C82F5FB0B5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726393-8F97-1F43-9554-23E720C5B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C3446-564A-2E48-A7FE-569D2CFAE8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CBEA-21D1-004E-9D48-5A0429EE7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75EAE-292C-0346-9982-2BCC7540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6020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71143-C540-DBA3-D828-CFC494D09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123562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FA6BF-E814-F74A-9F2A-0509299B3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54932-F1A2-2A48-9C00-A2C16ED07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3168C-3FAF-924A-8B0C-12D2F8648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7D215-BC72-BC4A-A051-B8EE8E37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E56FC-83E7-CE4E-B002-1C7C8FADF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80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BD2A1-E09C-9D4B-885D-E104FE1B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E8ADE4-DAE9-124F-AEF4-B03C3A07D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9E979-0F84-2E4F-ADE9-B77DA4E0F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9935A4-7607-8442-83F5-C2C8F7639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CF5B71-CAEC-DF49-A3F3-69286D8483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BED555-B3BC-314F-80BB-CB26A5C72F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58556A-4FF3-3F4E-8B1B-EBF407D0B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DF7C02-1DA7-C74A-80CF-271E0887C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0767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ED668-910A-1D47-B606-77687A2A3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336F9-2F45-5A43-9B73-245A74873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716CF-0C45-DF42-9AEA-2161BA33F4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9F17F-A0F4-0347-869A-97370F3A9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F4D6D-6788-B149-85BE-C3FBAA757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4639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43D9B-AAA4-5D4A-AE9E-81F962982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A7A95-D9BF-F243-96B5-39BE995C0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59050-4731-4F4A-8602-4D8E7A3E7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7654A-D5CE-6644-B882-4DC73B8C9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8351DF-8983-D542-9B34-CFF67101E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6A955-EADC-864A-AF85-27022D567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5203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BD2A1-E09C-9D4B-885D-E104FE1B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E8ADE4-DAE9-124F-AEF4-B03C3A07D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9E979-0F84-2E4F-ADE9-B77DA4E0F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9935A4-7607-8442-83F5-C2C8F7639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CF5B71-CAEC-DF49-A3F3-69286D8483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BED555-B3BC-314F-80BB-CB26A5C72F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58556A-4FF3-3F4E-8B1B-EBF407D0B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DF7C02-1DA7-C74A-80CF-271E0887C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15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37123-4380-174A-AA8B-D22BE661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9EAED7-AB41-6249-A0CB-8B320D6F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433104-58A4-0F46-807E-1A6F01B95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DBD3BB-53F1-B84B-911D-F5F81AC0D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466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B79147-16C6-444D-9A5B-1DBDF2FB0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2D1DA7-3FD2-1D41-9091-5BCECF052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EFB78-AD9C-3244-8367-7E5064C35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1970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540E4-CD74-8549-B0F0-3E9BC2DBD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021AE-0A29-5044-AD22-E5F411438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9BF45-BB5B-A043-BB83-F247B1D0C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921C5-0042-D642-B447-0446B1DE2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009CF6-8E2E-3847-ADF8-1835E0847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C96E61-6F69-6148-872C-C4C6231A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7227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3BD18-C51A-9244-8C11-8743AA002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B67792-975E-DB43-9AF1-BCE2AB174E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91C258-3381-0649-BC58-2E0E9406F5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94E68-2BEE-4D40-A2A0-7C736D4231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700A70-083E-544B-B804-29818EC11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969F9-682F-1E46-BD72-3865BD738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5007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6A9FF-515D-BB42-827E-F7D575EC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D6B56C-361D-8F4E-B84B-D02EFD671B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E9D7B-AFA9-354A-ACBB-1225CE8035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5E74F-1988-024D-8B92-B3B784550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6A808-D8CF-1F48-8FF0-1D9386E75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7108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806FCB-6AF3-E84B-BD08-7CB035A0FC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A1AB17-93AA-264D-A2BB-7295620B9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9A455-7893-3145-944B-E13636D3D1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EF877-13F7-4943-AED1-65553B2F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72F5A-2B90-0744-B91F-410A06A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92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37123-4380-174A-AA8B-D22BE661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9EAED7-AB41-6249-A0CB-8B320D6F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433104-58A4-0F46-807E-1A6F01B95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DBD3BB-53F1-B84B-911D-F5F81AC0D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49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B79147-16C6-444D-9A5B-1DBDF2FB0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2D1DA7-3FD2-1D41-9091-5BCECF052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EFB78-AD9C-3244-8367-7E5064C35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073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540E4-CD74-8549-B0F0-3E9BC2DBD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021AE-0A29-5044-AD22-E5F411438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9BF45-BB5B-A043-BB83-F247B1D0C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921C5-0042-D642-B447-0446B1DE21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462A88-6E24-854F-9F16-1DD21F51CA59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009CF6-8E2E-3847-ADF8-1835E0847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C96E61-6F69-6148-872C-C4C6231A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B80C661-2795-9E48-9837-A2992866EE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90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eg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3.jpeg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7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9769DF73-F2DA-0042-B58A-0BA476B07B3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76200"/>
            <a:ext cx="12192000" cy="6705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494845-D53B-100F-46E4-425F231365AE}"/>
              </a:ext>
            </a:extLst>
          </p:cNvPr>
          <p:cNvSpPr/>
          <p:nvPr userDrawn="1"/>
        </p:nvSpPr>
        <p:spPr>
          <a:xfrm>
            <a:off x="5197033" y="6227180"/>
            <a:ext cx="347240" cy="358815"/>
          </a:xfrm>
          <a:prstGeom prst="rect">
            <a:avLst/>
          </a:prstGeom>
          <a:solidFill>
            <a:srgbClr val="12A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white x on a black background&#10;&#10;Description automatically generated">
            <a:extLst>
              <a:ext uri="{FF2B5EF4-FFF2-40B4-BE49-F238E27FC236}">
                <a16:creationId xmlns:a16="http://schemas.microsoft.com/office/drawing/2014/main" id="{29C304A2-6635-CA90-4CAB-DD836734E48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251130" y="6256840"/>
            <a:ext cx="293143" cy="29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3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lose-up of several colorful objects&#10;&#10;Description automatically generated">
            <a:extLst>
              <a:ext uri="{FF2B5EF4-FFF2-40B4-BE49-F238E27FC236}">
                <a16:creationId xmlns:a16="http://schemas.microsoft.com/office/drawing/2014/main" id="{2FA21DF8-6E17-CE80-8A1D-9435ABD7A3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r="2741"/>
          <a:stretch/>
        </p:blipFill>
        <p:spPr>
          <a:xfrm>
            <a:off x="3372924" y="0"/>
            <a:ext cx="8819076" cy="6858000"/>
          </a:xfrm>
          <a:prstGeom prst="rect">
            <a:avLst/>
          </a:prstGeom>
        </p:spPr>
      </p:pic>
      <p:pic>
        <p:nvPicPr>
          <p:cNvPr id="9" name="Picture 8" descr="A black and grey logo&#10;&#10;Description automatically generated">
            <a:extLst>
              <a:ext uri="{FF2B5EF4-FFF2-40B4-BE49-F238E27FC236}">
                <a16:creationId xmlns:a16="http://schemas.microsoft.com/office/drawing/2014/main" id="{FB1271D1-ADC4-BCF5-3EF9-24D483C52A1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29330" y="129208"/>
            <a:ext cx="4735030" cy="17095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B73A83-1B63-7639-71EC-9E6F4AF6AF9D}"/>
              </a:ext>
            </a:extLst>
          </p:cNvPr>
          <p:cNvSpPr txBox="1"/>
          <p:nvPr userDrawn="1"/>
        </p:nvSpPr>
        <p:spPr>
          <a:xfrm>
            <a:off x="115115" y="1972774"/>
            <a:ext cx="37271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400" b="0" i="0">
                <a:solidFill>
                  <a:srgbClr val="12A8E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leading </a:t>
            </a:r>
          </a:p>
          <a:p>
            <a:pPr algn="l"/>
            <a:r>
              <a:rPr lang="en-GB" sz="2400" b="0" i="0">
                <a:solidFill>
                  <a:srgbClr val="12A8E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structural biology research infrastructure</a:t>
            </a:r>
            <a:endParaRPr lang="en-GB" sz="24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12" descr="A white line on a blue circle&#10;&#10;Description automatically generated">
            <a:extLst>
              <a:ext uri="{FF2B5EF4-FFF2-40B4-BE49-F238E27FC236}">
                <a16:creationId xmlns:a16="http://schemas.microsoft.com/office/drawing/2014/main" id="{BA1764BB-3C23-F94A-1454-9FBE8A1070E8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15115" y="4866401"/>
            <a:ext cx="725557" cy="725557"/>
          </a:xfrm>
          <a:prstGeom prst="rect">
            <a:avLst/>
          </a:prstGeom>
        </p:spPr>
      </p:pic>
      <p:pic>
        <p:nvPicPr>
          <p:cNvPr id="15" name="Picture 14" descr="A white outline of a paper with a symbol and a stamp on it&#10;&#10;Description automatically generated">
            <a:extLst>
              <a:ext uri="{FF2B5EF4-FFF2-40B4-BE49-F238E27FC236}">
                <a16:creationId xmlns:a16="http://schemas.microsoft.com/office/drawing/2014/main" id="{66DA96DC-B224-19C0-34AE-9BCF62E5A0F2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711124" y="4866401"/>
            <a:ext cx="725557" cy="725557"/>
          </a:xfrm>
          <a:prstGeom prst="rect">
            <a:avLst/>
          </a:prstGeom>
        </p:spPr>
      </p:pic>
      <p:pic>
        <p:nvPicPr>
          <p:cNvPr id="17" name="Picture 16" descr="A blue circle with white outline of people and a sign with a atom&#10;&#10;Description automatically generated">
            <a:extLst>
              <a:ext uri="{FF2B5EF4-FFF2-40B4-BE49-F238E27FC236}">
                <a16:creationId xmlns:a16="http://schemas.microsoft.com/office/drawing/2014/main" id="{0CB40EED-55ED-45C8-E560-2BAA345578B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2711124" y="3816961"/>
            <a:ext cx="725557" cy="725557"/>
          </a:xfrm>
          <a:prstGeom prst="rect">
            <a:avLst/>
          </a:prstGeom>
        </p:spPr>
      </p:pic>
      <p:pic>
        <p:nvPicPr>
          <p:cNvPr id="20" name="Picture 19" descr="A white outline of a pin and a map pointer&#10;&#10;Description automatically generated">
            <a:extLst>
              <a:ext uri="{FF2B5EF4-FFF2-40B4-BE49-F238E27FC236}">
                <a16:creationId xmlns:a16="http://schemas.microsoft.com/office/drawing/2014/main" id="{E1A28E62-FC15-8AB6-C582-B20F814EDBEF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15115" y="3816961"/>
            <a:ext cx="725557" cy="7255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6F567A9-70E4-A598-5641-DF7E68ECC5E9}"/>
              </a:ext>
            </a:extLst>
          </p:cNvPr>
          <p:cNvSpPr txBox="1"/>
          <p:nvPr userDrawn="1"/>
        </p:nvSpPr>
        <p:spPr>
          <a:xfrm>
            <a:off x="840671" y="4025851"/>
            <a:ext cx="1737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 Visits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F0F2F2-3588-0F77-32FA-C519F80D0E53}"/>
              </a:ext>
            </a:extLst>
          </p:cNvPr>
          <p:cNvSpPr txBox="1"/>
          <p:nvPr userDrawn="1"/>
        </p:nvSpPr>
        <p:spPr>
          <a:xfrm>
            <a:off x="3436680" y="4025851"/>
            <a:ext cx="1211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Training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8CBF1E-7C11-0471-7D1F-A0BC20574E3C}"/>
              </a:ext>
            </a:extLst>
          </p:cNvPr>
          <p:cNvSpPr txBox="1"/>
          <p:nvPr userDrawn="1"/>
        </p:nvSpPr>
        <p:spPr>
          <a:xfrm>
            <a:off x="840671" y="5075291"/>
            <a:ext cx="1500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Internships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62E711-B665-7466-998C-1B0B04EBFB8A}"/>
              </a:ext>
            </a:extLst>
          </p:cNvPr>
          <p:cNvSpPr txBox="1"/>
          <p:nvPr userDrawn="1"/>
        </p:nvSpPr>
        <p:spPr>
          <a:xfrm>
            <a:off x="3436680" y="5075291"/>
            <a:ext cx="1611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R&amp;D Funding</a:t>
            </a:r>
          </a:p>
        </p:txBody>
      </p:sp>
      <p:pic>
        <p:nvPicPr>
          <p:cNvPr id="26" name="Picture 25" descr="A blue globe with black background&#10;&#10;Description automatically generated">
            <a:extLst>
              <a:ext uri="{FF2B5EF4-FFF2-40B4-BE49-F238E27FC236}">
                <a16:creationId xmlns:a16="http://schemas.microsoft.com/office/drawing/2014/main" id="{8DAB30F8-E791-E0EE-2903-44A98FAD99E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56802" y="6321286"/>
            <a:ext cx="450298" cy="45029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E20DD74-7CF6-4675-E2DA-483CD0F5D2C6}"/>
              </a:ext>
            </a:extLst>
          </p:cNvPr>
          <p:cNvSpPr txBox="1"/>
          <p:nvPr userDrawn="1"/>
        </p:nvSpPr>
        <p:spPr>
          <a:xfrm>
            <a:off x="632696" y="6392546"/>
            <a:ext cx="1635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instruct-eric.org</a:t>
            </a:r>
          </a:p>
        </p:txBody>
      </p:sp>
      <p:pic>
        <p:nvPicPr>
          <p:cNvPr id="29" name="Picture 28" descr="A blue x on a black background&#10;&#10;Description automatically generated">
            <a:extLst>
              <a:ext uri="{FF2B5EF4-FFF2-40B4-BE49-F238E27FC236}">
                <a16:creationId xmlns:a16="http://schemas.microsoft.com/office/drawing/2014/main" id="{EC4203D2-5D5D-2557-B30B-826A6A0C575E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319003" y="6321286"/>
            <a:ext cx="450298" cy="45029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5311964-3C20-BDB5-019E-E12B8ACCD1CF}"/>
              </a:ext>
            </a:extLst>
          </p:cNvPr>
          <p:cNvSpPr txBox="1"/>
          <p:nvPr userDrawn="1"/>
        </p:nvSpPr>
        <p:spPr>
          <a:xfrm>
            <a:off x="2769301" y="6392546"/>
            <a:ext cx="1385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@instructhub</a:t>
            </a:r>
          </a:p>
        </p:txBody>
      </p:sp>
    </p:spTree>
    <p:extLst>
      <p:ext uri="{BB962C8B-B14F-4D97-AF65-F5344CB8AC3E}">
        <p14:creationId xmlns:p14="http://schemas.microsoft.com/office/powerpoint/2010/main" val="372363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74E19C-E77F-9B94-3979-7BEF9F18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2791C-B96A-A439-CAB1-AD103A9CA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D0728-248D-ECA8-8D50-C54D54199F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53BB1-7F19-A94A-8F7B-820C4FADF3FF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5F122-67F3-A650-0478-69285A12C6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5ED28-0F02-A08A-4B30-9AC1B829E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F9AD1-5B5E-CB4E-8C07-B8FDFB267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713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D2D6BD-D5ED-B7E8-371A-5A7442781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B35DF-11F8-1A23-0900-9216D883B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183E9-E881-AE17-E14C-3299371B8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CDEEA-400F-3040-B3BF-5B60436E0086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8D283-3C5F-A433-2E4C-11CE2136E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04CC3-2A20-E5AA-C6A1-76C224A05D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F2C7-DEE1-2841-AE73-33DD899328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40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lose-up of several colorful objects&#10;&#10;Description automatically generated">
            <a:extLst>
              <a:ext uri="{FF2B5EF4-FFF2-40B4-BE49-F238E27FC236}">
                <a16:creationId xmlns:a16="http://schemas.microsoft.com/office/drawing/2014/main" id="{2FA21DF8-6E17-CE80-8A1D-9435ABD7A3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r="2741"/>
          <a:stretch/>
        </p:blipFill>
        <p:spPr>
          <a:xfrm>
            <a:off x="3372924" y="0"/>
            <a:ext cx="8819076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B73A83-1B63-7639-71EC-9E6F4AF6AF9D}"/>
              </a:ext>
            </a:extLst>
          </p:cNvPr>
          <p:cNvSpPr txBox="1"/>
          <p:nvPr userDrawn="1"/>
        </p:nvSpPr>
        <p:spPr>
          <a:xfrm>
            <a:off x="326208" y="2385414"/>
            <a:ext cx="37271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400" b="0" i="0">
                <a:solidFill>
                  <a:srgbClr val="12A8E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leading </a:t>
            </a:r>
          </a:p>
          <a:p>
            <a:pPr algn="l"/>
            <a:r>
              <a:rPr lang="en-GB" sz="2400" b="0" i="0">
                <a:solidFill>
                  <a:srgbClr val="12A8E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structural biology research infrastructure</a:t>
            </a:r>
            <a:endParaRPr lang="en-GB" sz="24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12" descr="A white line on a blue circle&#10;&#10;Description automatically generated">
            <a:extLst>
              <a:ext uri="{FF2B5EF4-FFF2-40B4-BE49-F238E27FC236}">
                <a16:creationId xmlns:a16="http://schemas.microsoft.com/office/drawing/2014/main" id="{BA1764BB-3C23-F94A-1454-9FBE8A1070E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13728" y="4794000"/>
            <a:ext cx="725557" cy="725557"/>
          </a:xfrm>
          <a:prstGeom prst="rect">
            <a:avLst/>
          </a:prstGeom>
        </p:spPr>
      </p:pic>
      <p:pic>
        <p:nvPicPr>
          <p:cNvPr id="15" name="Picture 14" descr="A white outline of a paper with a symbol and a stamp on it&#10;&#10;Description automatically generated">
            <a:extLst>
              <a:ext uri="{FF2B5EF4-FFF2-40B4-BE49-F238E27FC236}">
                <a16:creationId xmlns:a16="http://schemas.microsoft.com/office/drawing/2014/main" id="{66DA96DC-B224-19C0-34AE-9BCF62E5A0F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009737" y="4794000"/>
            <a:ext cx="725557" cy="725557"/>
          </a:xfrm>
          <a:prstGeom prst="rect">
            <a:avLst/>
          </a:prstGeom>
        </p:spPr>
      </p:pic>
      <p:pic>
        <p:nvPicPr>
          <p:cNvPr id="17" name="Picture 16" descr="A blue circle with white outline of people and a sign with a atom&#10;&#10;Description automatically generated">
            <a:extLst>
              <a:ext uri="{FF2B5EF4-FFF2-40B4-BE49-F238E27FC236}">
                <a16:creationId xmlns:a16="http://schemas.microsoft.com/office/drawing/2014/main" id="{0CB40EED-55ED-45C8-E560-2BAA345578B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3009737" y="3744560"/>
            <a:ext cx="725557" cy="725557"/>
          </a:xfrm>
          <a:prstGeom prst="rect">
            <a:avLst/>
          </a:prstGeom>
        </p:spPr>
      </p:pic>
      <p:pic>
        <p:nvPicPr>
          <p:cNvPr id="20" name="Picture 19" descr="A white outline of a pin and a map pointer&#10;&#10;Description automatically generated">
            <a:extLst>
              <a:ext uri="{FF2B5EF4-FFF2-40B4-BE49-F238E27FC236}">
                <a16:creationId xmlns:a16="http://schemas.microsoft.com/office/drawing/2014/main" id="{E1A28E62-FC15-8AB6-C582-B20F814EDBE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413728" y="3744560"/>
            <a:ext cx="725557" cy="7255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6F567A9-70E4-A598-5641-DF7E68ECC5E9}"/>
              </a:ext>
            </a:extLst>
          </p:cNvPr>
          <p:cNvSpPr txBox="1"/>
          <p:nvPr userDrawn="1"/>
        </p:nvSpPr>
        <p:spPr>
          <a:xfrm>
            <a:off x="1139284" y="3953450"/>
            <a:ext cx="1737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 Visits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F0F2F2-3588-0F77-32FA-C519F80D0E53}"/>
              </a:ext>
            </a:extLst>
          </p:cNvPr>
          <p:cNvSpPr txBox="1"/>
          <p:nvPr userDrawn="1"/>
        </p:nvSpPr>
        <p:spPr>
          <a:xfrm>
            <a:off x="3735293" y="3953450"/>
            <a:ext cx="1211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Training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8CBF1E-7C11-0471-7D1F-A0BC20574E3C}"/>
              </a:ext>
            </a:extLst>
          </p:cNvPr>
          <p:cNvSpPr txBox="1"/>
          <p:nvPr userDrawn="1"/>
        </p:nvSpPr>
        <p:spPr>
          <a:xfrm>
            <a:off x="1139284" y="5002890"/>
            <a:ext cx="1500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Internships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62E711-B665-7466-998C-1B0B04EBFB8A}"/>
              </a:ext>
            </a:extLst>
          </p:cNvPr>
          <p:cNvSpPr txBox="1"/>
          <p:nvPr userDrawn="1"/>
        </p:nvSpPr>
        <p:spPr>
          <a:xfrm>
            <a:off x="3735293" y="5002890"/>
            <a:ext cx="1611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R&amp;D Funding</a:t>
            </a:r>
          </a:p>
        </p:txBody>
      </p:sp>
      <p:pic>
        <p:nvPicPr>
          <p:cNvPr id="26" name="Picture 25" descr="A blue globe with black background&#10;&#10;Description automatically generated">
            <a:extLst>
              <a:ext uri="{FF2B5EF4-FFF2-40B4-BE49-F238E27FC236}">
                <a16:creationId xmlns:a16="http://schemas.microsoft.com/office/drawing/2014/main" id="{8DAB30F8-E791-E0EE-2903-44A98FAD99EB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326208" y="6248885"/>
            <a:ext cx="450298" cy="45029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E20DD74-7CF6-4675-E2DA-483CD0F5D2C6}"/>
              </a:ext>
            </a:extLst>
          </p:cNvPr>
          <p:cNvSpPr txBox="1"/>
          <p:nvPr userDrawn="1"/>
        </p:nvSpPr>
        <p:spPr>
          <a:xfrm>
            <a:off x="802102" y="6320145"/>
            <a:ext cx="1635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instruct-eric.org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311964-3C20-BDB5-019E-E12B8ACCD1CF}"/>
              </a:ext>
            </a:extLst>
          </p:cNvPr>
          <p:cNvSpPr txBox="1"/>
          <p:nvPr userDrawn="1"/>
        </p:nvSpPr>
        <p:spPr>
          <a:xfrm>
            <a:off x="2938707" y="6320145"/>
            <a:ext cx="24840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@instruct-</a:t>
            </a:r>
            <a:r>
              <a:rPr lang="en-GB" sz="1400" err="1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eric.bsky.social</a:t>
            </a:r>
            <a:endParaRPr lang="en-GB" sz="14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 descr="A black and grey logo&#10;&#10;Description automatically generated">
            <a:extLst>
              <a:ext uri="{FF2B5EF4-FFF2-40B4-BE49-F238E27FC236}">
                <a16:creationId xmlns:a16="http://schemas.microsoft.com/office/drawing/2014/main" id="{45758B8C-B4BE-F477-B923-DCC5A28B27CC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380638" y="353008"/>
            <a:ext cx="4735030" cy="1709530"/>
          </a:xfrm>
          <a:prstGeom prst="rect">
            <a:avLst/>
          </a:prstGeom>
        </p:spPr>
      </p:pic>
      <p:pic>
        <p:nvPicPr>
          <p:cNvPr id="5" name="Picture 4" descr="A blue butterfly on a black background&#10;&#10;Description automatically generated">
            <a:extLst>
              <a:ext uri="{FF2B5EF4-FFF2-40B4-BE49-F238E27FC236}">
                <a16:creationId xmlns:a16="http://schemas.microsoft.com/office/drawing/2014/main" id="{0A928413-2189-A4BD-92D2-EDAC153E1CA0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2433051" y="6248885"/>
            <a:ext cx="509771" cy="45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44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9769DF73-F2DA-0042-B58A-0BA476B07B3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76200"/>
            <a:ext cx="12187636" cy="6703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494845-D53B-100F-46E4-425F231365AE}"/>
              </a:ext>
            </a:extLst>
          </p:cNvPr>
          <p:cNvSpPr/>
          <p:nvPr userDrawn="1"/>
        </p:nvSpPr>
        <p:spPr>
          <a:xfrm>
            <a:off x="5197032" y="6227180"/>
            <a:ext cx="2466037" cy="358815"/>
          </a:xfrm>
          <a:prstGeom prst="rect">
            <a:avLst/>
          </a:prstGeom>
          <a:solidFill>
            <a:srgbClr val="12A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white butterfly on a black background&#10;&#10;Description automatically generated">
            <a:extLst>
              <a:ext uri="{FF2B5EF4-FFF2-40B4-BE49-F238E27FC236}">
                <a16:creationId xmlns:a16="http://schemas.microsoft.com/office/drawing/2014/main" id="{AF4FB595-4B53-64CA-C544-F46C3FEB69C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197032" y="6227180"/>
            <a:ext cx="406206" cy="358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6C8341-1BDC-9169-1981-1CB4AB42659C}"/>
              </a:ext>
            </a:extLst>
          </p:cNvPr>
          <p:cNvSpPr txBox="1"/>
          <p:nvPr userDrawn="1"/>
        </p:nvSpPr>
        <p:spPr>
          <a:xfrm>
            <a:off x="5603238" y="6252698"/>
            <a:ext cx="2713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latinLnBrk="1"/>
            <a:r>
              <a:rPr lang="en-GB" sz="1400" b="0" i="0" u="none" strike="noStrike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@instruct-</a:t>
            </a:r>
            <a:r>
              <a:rPr lang="en-GB" sz="1400" b="0" i="0" u="none" strike="noStrike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eric.bsky.social</a:t>
            </a:r>
            <a:endParaRPr lang="en-GB" sz="1400" b="0" i="0" u="none" strike="noStrike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62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2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79.jpe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82.jpg"/><Relationship Id="rId4" Type="http://schemas.openxmlformats.org/officeDocument/2006/relationships/image" Target="../media/image8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84.png"/><Relationship Id="rId4" Type="http://schemas.openxmlformats.org/officeDocument/2006/relationships/image" Target="../media/image8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26" Type="http://schemas.openxmlformats.org/officeDocument/2006/relationships/image" Target="../media/image39.sv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image" Target="../media/image15.png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29" Type="http://schemas.openxmlformats.org/officeDocument/2006/relationships/image" Target="../media/image42.jpe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24" Type="http://schemas.openxmlformats.org/officeDocument/2006/relationships/image" Target="../media/image37.svg"/><Relationship Id="rId32" Type="http://schemas.openxmlformats.org/officeDocument/2006/relationships/image" Target="../media/image45.jpe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31" Type="http://schemas.openxmlformats.org/officeDocument/2006/relationships/image" Target="../media/image44.pn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5.svg"/><Relationship Id="rId27" Type="http://schemas.openxmlformats.org/officeDocument/2006/relationships/image" Target="../media/image40.tiff"/><Relationship Id="rId30" Type="http://schemas.openxmlformats.org/officeDocument/2006/relationships/image" Target="../media/image4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53.emf"/><Relationship Id="rId7" Type="http://schemas.openxmlformats.org/officeDocument/2006/relationships/image" Target="../media/image57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6.emf"/><Relationship Id="rId11" Type="http://schemas.openxmlformats.org/officeDocument/2006/relationships/image" Target="../media/image61.emf"/><Relationship Id="rId5" Type="http://schemas.openxmlformats.org/officeDocument/2006/relationships/image" Target="../media/image55.emf"/><Relationship Id="rId10" Type="http://schemas.openxmlformats.org/officeDocument/2006/relationships/image" Target="../media/image60.emf"/><Relationship Id="rId4" Type="http://schemas.openxmlformats.org/officeDocument/2006/relationships/image" Target="../media/image54.emf"/><Relationship Id="rId9" Type="http://schemas.openxmlformats.org/officeDocument/2006/relationships/image" Target="../media/image5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811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1A3205B-2746-FD43-AE3D-17B196AF37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0846125"/>
              </p:ext>
            </p:extLst>
          </p:nvPr>
        </p:nvGraphicFramePr>
        <p:xfrm>
          <a:off x="625011" y="1202076"/>
          <a:ext cx="10941978" cy="4864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 descr="A picture containing indoor&#10;&#10;Description automatically generated">
            <a:extLst>
              <a:ext uri="{FF2B5EF4-FFF2-40B4-BE49-F238E27FC236}">
                <a16:creationId xmlns:a16="http://schemas.microsoft.com/office/drawing/2014/main" id="{74021188-4838-B444-9E89-B2D6994B24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028" y="336991"/>
            <a:ext cx="751411" cy="75141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545C757-E5E0-384B-B0B2-7D5E94D390D6}"/>
              </a:ext>
            </a:extLst>
          </p:cNvPr>
          <p:cNvSpPr/>
          <p:nvPr/>
        </p:nvSpPr>
        <p:spPr>
          <a:xfrm>
            <a:off x="1079938" y="379859"/>
            <a:ext cx="8146374" cy="665677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8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3D Structural Analysis</a:t>
            </a:r>
          </a:p>
        </p:txBody>
      </p:sp>
    </p:spTree>
    <p:extLst>
      <p:ext uri="{BB962C8B-B14F-4D97-AF65-F5344CB8AC3E}">
        <p14:creationId xmlns:p14="http://schemas.microsoft.com/office/powerpoint/2010/main" val="655103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of Rectangle 5">
            <a:extLst>
              <a:ext uri="{FF2B5EF4-FFF2-40B4-BE49-F238E27FC236}">
                <a16:creationId xmlns:a16="http://schemas.microsoft.com/office/drawing/2014/main" id="{6A38DEF8-E2C8-4C4B-A73A-7B6DCDC41C14}"/>
              </a:ext>
            </a:extLst>
          </p:cNvPr>
          <p:cNvSpPr/>
          <p:nvPr/>
        </p:nvSpPr>
        <p:spPr>
          <a:xfrm>
            <a:off x="7980217" y="224233"/>
            <a:ext cx="3921835" cy="4730339"/>
          </a:xfrm>
          <a:prstGeom prst="round2DiagRect">
            <a:avLst>
              <a:gd name="adj1" fmla="val 12125"/>
              <a:gd name="adj2" fmla="val 0"/>
            </a:avLst>
          </a:prstGeom>
          <a:noFill/>
          <a:ln w="76200"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2A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87B11B-63FE-474C-A597-123912EA06A9}"/>
              </a:ext>
            </a:extLst>
          </p:cNvPr>
          <p:cNvSpPr/>
          <p:nvPr/>
        </p:nvSpPr>
        <p:spPr>
          <a:xfrm>
            <a:off x="218694" y="1295346"/>
            <a:ext cx="7571517" cy="9376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14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Instruct funds access for researchers in member countries and organisations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access is free to the user, with travel and accommodation support for funded proposals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05301F-DB2B-CF44-97EE-CA39E04ED9EA}"/>
              </a:ext>
            </a:extLst>
          </p:cNvPr>
          <p:cNvSpPr/>
          <p:nvPr/>
        </p:nvSpPr>
        <p:spPr>
          <a:xfrm>
            <a:off x="218697" y="5445958"/>
            <a:ext cx="74286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Proposals are subject to </a:t>
            </a:r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peer review</a:t>
            </a:r>
            <a:r>
              <a:rPr lang="en-GB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with accepted proposals allocated funds to support the work, and a time frame is agreed with the host Instruct Centre.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FB3768-7441-2E46-BCD1-B980332DD0E0}"/>
              </a:ext>
            </a:extLst>
          </p:cNvPr>
          <p:cNvSpPr txBox="1"/>
          <p:nvPr/>
        </p:nvSpPr>
        <p:spPr>
          <a:xfrm>
            <a:off x="8224086" y="327094"/>
            <a:ext cx="34912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Researchers from member countries can receive funding for: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A28BD6-AD27-AE41-9FBA-F011486F8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8173983" y="1275476"/>
            <a:ext cx="830996" cy="8309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9755003-C38F-6747-B1A5-43F5B8DB8CC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14891" y="3337689"/>
            <a:ext cx="749181" cy="609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4FCC33E-964C-1747-805E-A5922774DF2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0"/>
                </a:srgbClr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32460" y="4218766"/>
            <a:ext cx="714042" cy="6238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6B23E06-3BF3-CE4A-A207-6378696C383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>
                  <a:alpha val="0"/>
                </a:srgbClr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0186" t="8149" r="10376" b="22325"/>
          <a:stretch/>
        </p:blipFill>
        <p:spPr>
          <a:xfrm flipH="1">
            <a:off x="8245266" y="2420813"/>
            <a:ext cx="688430" cy="60253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9E6BA1-F790-3149-82A3-0DBFD9C1EBE8}"/>
              </a:ext>
            </a:extLst>
          </p:cNvPr>
          <p:cNvSpPr/>
          <p:nvPr/>
        </p:nvSpPr>
        <p:spPr>
          <a:xfrm>
            <a:off x="8983739" y="1443092"/>
            <a:ext cx="2922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Physical or remote access </a:t>
            </a:r>
          </a:p>
          <a:p>
            <a:r>
              <a:rPr lang="en-US" sz="16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Instruct services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3130E6-32E1-6047-B150-5F5E650AE8DC}"/>
              </a:ext>
            </a:extLst>
          </p:cNvPr>
          <p:cNvSpPr/>
          <p:nvPr/>
        </p:nvSpPr>
        <p:spPr>
          <a:xfrm>
            <a:off x="8983739" y="2504591"/>
            <a:ext cx="13997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Free Access</a:t>
            </a:r>
            <a:endParaRPr lang="en-GB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47553A-5F58-5B47-A368-87C3BF41E211}"/>
              </a:ext>
            </a:extLst>
          </p:cNvPr>
          <p:cNvSpPr/>
          <p:nvPr/>
        </p:nvSpPr>
        <p:spPr>
          <a:xfrm>
            <a:off x="8983739" y="3482467"/>
            <a:ext cx="28266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Travel or sample shipping</a:t>
            </a:r>
            <a:endParaRPr lang="en-GB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C285DC-6F1E-0F47-9093-5BF77BD534B1}"/>
              </a:ext>
            </a:extLst>
          </p:cNvPr>
          <p:cNvSpPr/>
          <p:nvPr/>
        </p:nvSpPr>
        <p:spPr>
          <a:xfrm>
            <a:off x="8983739" y="4346039"/>
            <a:ext cx="18341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Accommodation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13B80EB-690E-FD42-8FC1-B66C6BE3960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7227"/>
          <a:stretch/>
        </p:blipFill>
        <p:spPr>
          <a:xfrm>
            <a:off x="142600" y="224233"/>
            <a:ext cx="1068266" cy="9376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DDAA871-5256-7C4D-9301-64161E6B59A1}"/>
              </a:ext>
            </a:extLst>
          </p:cNvPr>
          <p:cNvSpPr/>
          <p:nvPr/>
        </p:nvSpPr>
        <p:spPr>
          <a:xfrm>
            <a:off x="1079938" y="354526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Research Visits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8229BE8-6A8C-E219-5825-8A69798BBF6E}"/>
              </a:ext>
            </a:extLst>
          </p:cNvPr>
          <p:cNvGrpSpPr/>
          <p:nvPr/>
        </p:nvGrpSpPr>
        <p:grpSpPr>
          <a:xfrm>
            <a:off x="640316" y="2464216"/>
            <a:ext cx="6585381" cy="2822306"/>
            <a:chOff x="711762" y="2464216"/>
            <a:chExt cx="6585381" cy="28223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3915B5E-264A-C80C-3C2B-4A65A1F75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1762" y="2464216"/>
              <a:ext cx="6585381" cy="2822306"/>
            </a:xfrm>
            <a:prstGeom prst="round2Diag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" name="Right Arrow 9">
              <a:extLst>
                <a:ext uri="{FF2B5EF4-FFF2-40B4-BE49-F238E27FC236}">
                  <a16:creationId xmlns:a16="http://schemas.microsoft.com/office/drawing/2014/main" id="{2C1003A9-D0A8-267C-689C-89A7D50DD2AC}"/>
                </a:ext>
              </a:extLst>
            </p:cNvPr>
            <p:cNvSpPr/>
            <p:nvPr/>
          </p:nvSpPr>
          <p:spPr>
            <a:xfrm rot="12189316">
              <a:off x="6114446" y="2833640"/>
              <a:ext cx="712269" cy="382749"/>
            </a:xfrm>
            <a:prstGeom prst="rightArrow">
              <a:avLst>
                <a:gd name="adj1" fmla="val 39366"/>
                <a:gd name="adj2" fmla="val 79243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997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of Rectangle 5">
            <a:extLst>
              <a:ext uri="{FF2B5EF4-FFF2-40B4-BE49-F238E27FC236}">
                <a16:creationId xmlns:a16="http://schemas.microsoft.com/office/drawing/2014/main" id="{6A38DEF8-E2C8-4C4B-A73A-7B6DCDC41C14}"/>
              </a:ext>
            </a:extLst>
          </p:cNvPr>
          <p:cNvSpPr/>
          <p:nvPr/>
        </p:nvSpPr>
        <p:spPr>
          <a:xfrm>
            <a:off x="7980217" y="427123"/>
            <a:ext cx="3921835" cy="2916508"/>
          </a:xfrm>
          <a:prstGeom prst="round2DiagRect">
            <a:avLst>
              <a:gd name="adj1" fmla="val 12125"/>
              <a:gd name="adj2" fmla="val 0"/>
            </a:avLst>
          </a:prstGeom>
          <a:noFill/>
          <a:ln w="76200">
            <a:solidFill>
              <a:srgbClr val="00B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solidFill>
                <a:srgbClr val="00B2A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87B11B-63FE-474C-A597-123912EA06A9}"/>
              </a:ext>
            </a:extLst>
          </p:cNvPr>
          <p:cNvSpPr/>
          <p:nvPr/>
        </p:nvSpPr>
        <p:spPr>
          <a:xfrm>
            <a:off x="218694" y="1295346"/>
            <a:ext cx="10334484" cy="44013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Applying for remote access to Instruct-ERIC research facilities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F0B49C-FCCB-AE4E-ABFC-09F33B623C15}"/>
              </a:ext>
            </a:extLst>
          </p:cNvPr>
          <p:cNvSpPr/>
          <p:nvPr/>
        </p:nvSpPr>
        <p:spPr>
          <a:xfrm>
            <a:off x="218695" y="1712414"/>
            <a:ext cx="75715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COVID-19 outbreak has heightened the need for remote access opportunities to be available for researchers across Europe and other regions, as physical travel and visits may not be possible.</a:t>
            </a:r>
          </a:p>
          <a:p>
            <a:endParaRPr lang="en-GB" sz="14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Many Instruct-ERIC services are available via remote access, where samples can be sent for analysis without the need for researchers to travel.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05301F-DB2B-CF44-97EE-CA39E04ED9EA}"/>
              </a:ext>
            </a:extLst>
          </p:cNvPr>
          <p:cNvSpPr/>
          <p:nvPr/>
        </p:nvSpPr>
        <p:spPr>
          <a:xfrm>
            <a:off x="218697" y="5445958"/>
            <a:ext cx="74286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Proposals are subject to </a:t>
            </a:r>
            <a:r>
              <a:rPr lang="en-GB" sz="14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peer review</a:t>
            </a:r>
            <a:r>
              <a:rPr lang="en-GB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with accepted proposals allocated funds to support the work, and a time frame is agreed with the host Instruct Centre.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FB3768-7441-2E46-BCD1-B980332DD0E0}"/>
              </a:ext>
            </a:extLst>
          </p:cNvPr>
          <p:cNvSpPr txBox="1"/>
          <p:nvPr/>
        </p:nvSpPr>
        <p:spPr>
          <a:xfrm>
            <a:off x="8224086" y="529983"/>
            <a:ext cx="34912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Researchers from member countries can receive funding for: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A28BD6-AD27-AE41-9FBA-F011486F8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8173983" y="1360980"/>
            <a:ext cx="830996" cy="8309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9E6BA1-F790-3149-82A3-0DBFD9C1EBE8}"/>
              </a:ext>
            </a:extLst>
          </p:cNvPr>
          <p:cNvSpPr/>
          <p:nvPr/>
        </p:nvSpPr>
        <p:spPr>
          <a:xfrm>
            <a:off x="8983739" y="1712414"/>
            <a:ext cx="29402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Access to Instruct services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9EE1D1-7120-5E46-A1CB-DDB12BC6E7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>
                  <a:alpha val="0"/>
                </a:srgbClr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0186" t="8149" r="10376" b="22325"/>
          <a:stretch/>
        </p:blipFill>
        <p:spPr>
          <a:xfrm flipH="1">
            <a:off x="8245266" y="2679610"/>
            <a:ext cx="688430" cy="60253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A4D699-34E1-DA45-8E09-CAF06F633D82}"/>
              </a:ext>
            </a:extLst>
          </p:cNvPr>
          <p:cNvSpPr/>
          <p:nvPr/>
        </p:nvSpPr>
        <p:spPr>
          <a:xfrm>
            <a:off x="8983739" y="2763388"/>
            <a:ext cx="15568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Consumables</a:t>
            </a:r>
            <a:endParaRPr lang="en-GB" sz="16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CABF8F3-D6E7-174D-A344-FB0B942ED72B}"/>
              </a:ext>
            </a:extLst>
          </p:cNvPr>
          <p:cNvGrpSpPr/>
          <p:nvPr/>
        </p:nvGrpSpPr>
        <p:grpSpPr>
          <a:xfrm>
            <a:off x="8073404" y="3319294"/>
            <a:ext cx="3527984" cy="1862048"/>
            <a:chOff x="7792999" y="3097479"/>
            <a:chExt cx="3527984" cy="186204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523A8C5-2394-4F4B-9AB5-900CAB12E678}"/>
                </a:ext>
              </a:extLst>
            </p:cNvPr>
            <p:cNvSpPr/>
            <p:nvPr/>
          </p:nvSpPr>
          <p:spPr>
            <a:xfrm>
              <a:off x="7792999" y="3097479"/>
              <a:ext cx="2281394" cy="1862048"/>
            </a:xfrm>
            <a:prstGeom prst="rect">
              <a:avLst/>
            </a:prstGeom>
            <a:noFill/>
          </p:spPr>
          <p:txBody>
            <a:bodyPr wrap="none" lIns="91440" tIns="45720" rIns="91440" bIns="45720" anchor="t">
              <a:spAutoFit/>
            </a:bodyPr>
            <a:lstStyle/>
            <a:p>
              <a:pPr algn="ctr"/>
              <a:r>
                <a:rPr lang="en-GB" sz="11500" b="1">
                  <a:ln w="0"/>
                  <a:solidFill>
                    <a:srgbClr val="12A8E0"/>
                  </a:solidFill>
                  <a:latin typeface="Verdana"/>
                  <a:ea typeface="Verdana"/>
                  <a:cs typeface="Verdana" panose="020B0604030504040204" pitchFamily="34" charset="0"/>
                </a:rPr>
                <a:t>61</a:t>
              </a:r>
              <a:endParaRPr lang="en-GB" sz="11500" b="1" cap="none" spc="0">
                <a:ln w="0"/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C48A6FE-DA99-CC42-A053-F4044DE0CF0E}"/>
                </a:ext>
              </a:extLst>
            </p:cNvPr>
            <p:cNvSpPr/>
            <p:nvPr/>
          </p:nvSpPr>
          <p:spPr>
            <a:xfrm>
              <a:off x="9963502" y="3459017"/>
              <a:ext cx="1357481" cy="44013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ts val="2400"/>
                </a:lnSpc>
                <a:spcBef>
                  <a:spcPts val="0"/>
                </a:spcBef>
              </a:pPr>
              <a:r>
                <a:rPr lang="en-GB">
                  <a:solidFill>
                    <a:srgbClr val="12A8E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Wingdings" panose="05000000000000000000" pitchFamily="2" charset="2"/>
                </a:rPr>
                <a:t>Instruct services available </a:t>
              </a:r>
              <a:r>
                <a:rPr lang="en-GB" b="1">
                  <a:solidFill>
                    <a:srgbClr val="12A8E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Wingdings" panose="05000000000000000000" pitchFamily="2" charset="2"/>
                </a:rPr>
                <a:t>remotely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A8A9F9D-DA51-3C44-803B-F22D5AE628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7227"/>
          <a:stretch/>
        </p:blipFill>
        <p:spPr>
          <a:xfrm>
            <a:off x="142600" y="224233"/>
            <a:ext cx="1068266" cy="9376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BBE0931-B34B-5F4F-B05B-60ED2F0E9F1A}"/>
              </a:ext>
            </a:extLst>
          </p:cNvPr>
          <p:cNvSpPr/>
          <p:nvPr/>
        </p:nvSpPr>
        <p:spPr>
          <a:xfrm>
            <a:off x="1079938" y="354526"/>
            <a:ext cx="8146374" cy="665677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8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Remote Access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4DD8E5C-11C7-8441-B140-7B0BCC4B7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92" y="3581804"/>
            <a:ext cx="7697025" cy="159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351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circle with white outline of people and a sign with a atom&#10;&#10;Description automatically generated">
            <a:extLst>
              <a:ext uri="{FF2B5EF4-FFF2-40B4-BE49-F238E27FC236}">
                <a16:creationId xmlns:a16="http://schemas.microsoft.com/office/drawing/2014/main" id="{FB0FFBB1-C4F1-713D-FB56-7E414BBD3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48" y="306101"/>
            <a:ext cx="771597" cy="7715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6841C00-FBEC-C844-A8B1-A8B9B4B47F18}"/>
              </a:ext>
            </a:extLst>
          </p:cNvPr>
          <p:cNvSpPr/>
          <p:nvPr/>
        </p:nvSpPr>
        <p:spPr>
          <a:xfrm>
            <a:off x="278099" y="1222164"/>
            <a:ext cx="6280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offers training in a range of core and emerging methods, including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virtual workshops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delivered by international experts.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1F5571-E7A3-384F-B618-824E5DADBE07}"/>
              </a:ext>
            </a:extLst>
          </p:cNvPr>
          <p:cNvSpPr txBox="1"/>
          <p:nvPr/>
        </p:nvSpPr>
        <p:spPr>
          <a:xfrm>
            <a:off x="277117" y="2253818"/>
            <a:ext cx="6105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View the full Instruct training programme at: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141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instruct-eric.org/training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CD7F35-9165-2045-A8F0-D9353B8BA1E1}"/>
              </a:ext>
            </a:extLst>
          </p:cNvPr>
          <p:cNvSpPr/>
          <p:nvPr/>
        </p:nvSpPr>
        <p:spPr>
          <a:xfrm>
            <a:off x="1079938" y="354526"/>
            <a:ext cx="2882462" cy="665677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Training</a:t>
            </a:r>
          </a:p>
        </p:txBody>
      </p:sp>
      <p:pic>
        <p:nvPicPr>
          <p:cNvPr id="7" name="Picture 6" descr="A poster of a training program&#10;&#10;AI-generated content may be incorrect.">
            <a:extLst>
              <a:ext uri="{FF2B5EF4-FFF2-40B4-BE49-F238E27FC236}">
                <a16:creationId xmlns:a16="http://schemas.microsoft.com/office/drawing/2014/main" id="{533399BF-31EA-EECD-5E5E-9664E30A7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442" y="0"/>
            <a:ext cx="4956678" cy="5827923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42798B5-D06D-6306-72BE-7057162E5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3719577"/>
            <a:ext cx="3093720" cy="23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A15DA86B-5F16-6E3B-F0E8-787B7D73A8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735" y="3719577"/>
            <a:ext cx="3093720" cy="232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08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line on a blue circle&#10;&#10;Description automatically generated">
            <a:extLst>
              <a:ext uri="{FF2B5EF4-FFF2-40B4-BE49-F238E27FC236}">
                <a16:creationId xmlns:a16="http://schemas.microsoft.com/office/drawing/2014/main" id="{18B61348-28F5-698C-B660-657528236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48" y="295033"/>
            <a:ext cx="780778" cy="780778"/>
          </a:xfrm>
          <a:prstGeom prst="rect">
            <a:avLst/>
          </a:prstGeom>
        </p:spPr>
      </p:pic>
      <p:pic>
        <p:nvPicPr>
          <p:cNvPr id="6" name="Picture 5" descr="A white outline of a paper with a symbol and a stamp on it&#10;&#10;Description automatically generated">
            <a:extLst>
              <a:ext uri="{FF2B5EF4-FFF2-40B4-BE49-F238E27FC236}">
                <a16:creationId xmlns:a16="http://schemas.microsoft.com/office/drawing/2014/main" id="{3A025E13-ED64-02C3-1B0C-A368E212A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819" y="306102"/>
            <a:ext cx="780778" cy="78077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CBEDFA4-B870-1746-AD83-21D16C25B243}"/>
              </a:ext>
            </a:extLst>
          </p:cNvPr>
          <p:cNvSpPr/>
          <p:nvPr/>
        </p:nvSpPr>
        <p:spPr>
          <a:xfrm>
            <a:off x="166129" y="1134427"/>
            <a:ext cx="499963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Instruct Internship Programme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funds research visits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3 to 6 months to an Instruct Centre in Europe.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Internships facilitate collaborations with Instruct research groups, and offers experience of techniques that are not available in the applicant’s laboratory.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87302A-42C8-0B49-A7B9-594B1C627A53}"/>
              </a:ext>
            </a:extLst>
          </p:cNvPr>
          <p:cNvSpPr/>
          <p:nvPr/>
        </p:nvSpPr>
        <p:spPr>
          <a:xfrm>
            <a:off x="6072250" y="1134427"/>
            <a:ext cx="50911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 publishes calls for small-scale pilot research projects in integrated structural biology. Instruct awards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 researchers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obtain preliminary data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that might lead to a grant from a major funder.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20F92BB-8A95-3E42-B3B7-F0BD9479CB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926"/>
          <a:stretch/>
        </p:blipFill>
        <p:spPr>
          <a:xfrm>
            <a:off x="6163733" y="2329461"/>
            <a:ext cx="4999637" cy="33941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7BBFB8-025C-7645-AE71-85C53B7C6290}"/>
              </a:ext>
            </a:extLst>
          </p:cNvPr>
          <p:cNvSpPr txBox="1"/>
          <p:nvPr/>
        </p:nvSpPr>
        <p:spPr>
          <a:xfrm>
            <a:off x="752765" y="5738668"/>
            <a:ext cx="3821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instruct-</a:t>
            </a:r>
            <a:r>
              <a:rPr kumimoji="0" lang="en-GB" sz="1600" b="1" i="0" u="none" strike="noStrike" kern="1200" cap="none" spc="0" normalizeH="0" baseline="0" noProof="0" err="1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eric.org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/internships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BEA3D6-D30F-1F44-8086-B114FBA86F0A}"/>
              </a:ext>
            </a:extLst>
          </p:cNvPr>
          <p:cNvSpPr txBox="1"/>
          <p:nvPr/>
        </p:nvSpPr>
        <p:spPr>
          <a:xfrm>
            <a:off x="6163732" y="5749056"/>
            <a:ext cx="4999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instruct-</a:t>
            </a:r>
            <a:r>
              <a:rPr kumimoji="0" lang="en-GB" sz="1600" b="1" i="0" u="none" strike="noStrike" kern="1200" cap="none" spc="0" normalizeH="0" baseline="0" noProof="0" err="1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eric.org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kumimoji="0" lang="en-GB" sz="1600" b="1" i="0" u="none" strike="noStrike" kern="1200" cap="none" spc="0" normalizeH="0" baseline="0" noProof="0" err="1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rd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-pilot-project-awards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6EC0BC-B360-DD4B-96F2-21BA04FF9498}"/>
              </a:ext>
            </a:extLst>
          </p:cNvPr>
          <p:cNvSpPr/>
          <p:nvPr/>
        </p:nvSpPr>
        <p:spPr>
          <a:xfrm>
            <a:off x="1079938" y="354526"/>
            <a:ext cx="2882462" cy="665677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Internships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527E0D-A0CD-1C42-A390-C67B1E7E95F5}"/>
              </a:ext>
            </a:extLst>
          </p:cNvPr>
          <p:cNvSpPr/>
          <p:nvPr/>
        </p:nvSpPr>
        <p:spPr>
          <a:xfrm>
            <a:off x="6897554" y="352584"/>
            <a:ext cx="2882462" cy="665677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R&amp;D Funding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F293C4-4A22-C452-778A-7A3022401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559" y="3257550"/>
            <a:ext cx="4271220" cy="227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493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26F28BED-A2CF-8C76-AE8C-3FC6F8ED3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849" y="2660271"/>
            <a:ext cx="4480001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Icon&#10;&#10;Description automatically generated with low confidence">
            <a:extLst>
              <a:ext uri="{FF2B5EF4-FFF2-40B4-BE49-F238E27FC236}">
                <a16:creationId xmlns:a16="http://schemas.microsoft.com/office/drawing/2014/main" id="{5534D1E6-EAF6-3E4F-9595-7A3D304DF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948" y="306102"/>
            <a:ext cx="766800" cy="75989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37AB5C7-893B-0F4F-AA61-6ADFA922B5B3}"/>
              </a:ext>
            </a:extLst>
          </p:cNvPr>
          <p:cNvSpPr/>
          <p:nvPr/>
        </p:nvSpPr>
        <p:spPr>
          <a:xfrm>
            <a:off x="166129" y="1134427"/>
            <a:ext cx="11317034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In addition to the core activities, Instruct-ERIC is actively working in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partnership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 with others across the Life Sciences field. These partners share expertise and work together on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European projects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which will benefit the Life Science community more generally, by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improving research infrastructure, data and training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/>
                <a:ea typeface="Verdana"/>
                <a:cs typeface="Verdana"/>
              </a:rPr>
              <a:t>. 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6D84F6-F921-DD41-A24C-AA4584BD6D2D}"/>
              </a:ext>
            </a:extLst>
          </p:cNvPr>
          <p:cNvSpPr/>
          <p:nvPr/>
        </p:nvSpPr>
        <p:spPr>
          <a:xfrm>
            <a:off x="1079937" y="354526"/>
            <a:ext cx="7213457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European Project Collaborations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12A8E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  <p:pic>
        <p:nvPicPr>
          <p:cNvPr id="13" name="Picture 12" descr="HOME | About the ERIC Forum">
            <a:extLst>
              <a:ext uri="{FF2B5EF4-FFF2-40B4-BE49-F238E27FC236}">
                <a16:creationId xmlns:a16="http://schemas.microsoft.com/office/drawing/2014/main" id="{392BE993-2A7A-436C-9097-B72E74AE0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365" y="5199717"/>
            <a:ext cx="1758716" cy="65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picture containing text, vector graphics, clipart&#10;&#10;Description automatically generated">
            <a:extLst>
              <a:ext uri="{FF2B5EF4-FFF2-40B4-BE49-F238E27FC236}">
                <a16:creationId xmlns:a16="http://schemas.microsoft.com/office/drawing/2014/main" id="{B73EEF3F-0DCF-5069-5B09-34295EBE0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7850" y="1994468"/>
            <a:ext cx="1371600" cy="2209800"/>
          </a:xfrm>
          <a:prstGeom prst="rect">
            <a:avLst/>
          </a:prstGeom>
        </p:spPr>
      </p:pic>
      <p:pic>
        <p:nvPicPr>
          <p:cNvPr id="9" name="Picture 8" descr="Text, logo&#10;&#10;Description automatically generated">
            <a:extLst>
              <a:ext uri="{FF2B5EF4-FFF2-40B4-BE49-F238E27FC236}">
                <a16:creationId xmlns:a16="http://schemas.microsoft.com/office/drawing/2014/main" id="{DAF602B9-1595-41CD-DD3A-66B996B781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1" y="4744851"/>
            <a:ext cx="2909757" cy="1342148"/>
          </a:xfrm>
          <a:prstGeom prst="rect">
            <a:avLst/>
          </a:prstGeom>
        </p:spPr>
      </p:pic>
      <p:pic>
        <p:nvPicPr>
          <p:cNvPr id="18" name="Picture 17" descr="A yellow circle with blue and black text&#10;&#10;Description automatically generated">
            <a:extLst>
              <a:ext uri="{FF2B5EF4-FFF2-40B4-BE49-F238E27FC236}">
                <a16:creationId xmlns:a16="http://schemas.microsoft.com/office/drawing/2014/main" id="{3FB9A0E7-C919-562A-DD45-D5113E3779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3280" y="1526296"/>
            <a:ext cx="2520000" cy="2520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8C1A8CE-1CFE-C883-577C-5CC779610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3814097" y="5009478"/>
            <a:ext cx="1712540" cy="84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CBE3FBE4-8B9E-EEE9-0A80-745FF6653F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8836" y="2393209"/>
            <a:ext cx="2160000" cy="693540"/>
          </a:xfrm>
          <a:prstGeom prst="rect">
            <a:avLst/>
          </a:prstGeom>
        </p:spPr>
      </p:pic>
      <p:pic>
        <p:nvPicPr>
          <p:cNvPr id="17" name="Immagine 4">
            <a:extLst>
              <a:ext uri="{FF2B5EF4-FFF2-40B4-BE49-F238E27FC236}">
                <a16:creationId xmlns:a16="http://schemas.microsoft.com/office/drawing/2014/main" id="{F0F7E129-36B9-7533-0D48-52959C7788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57332" y="4648163"/>
            <a:ext cx="3061056" cy="1103107"/>
          </a:xfrm>
          <a:prstGeom prst="rect">
            <a:avLst/>
          </a:prstGeom>
        </p:spPr>
      </p:pic>
      <p:pic>
        <p:nvPicPr>
          <p:cNvPr id="6" name="Picture 5" descr="A logo with black and blue text&#10;&#10;AI-generated content may be incorrect.">
            <a:extLst>
              <a:ext uri="{FF2B5EF4-FFF2-40B4-BE49-F238E27FC236}">
                <a16:creationId xmlns:a16="http://schemas.microsoft.com/office/drawing/2014/main" id="{68F13766-A375-08BD-EBFE-9E1C14F69AE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35882" b="31897"/>
          <a:stretch>
            <a:fillRect/>
          </a:stretch>
        </p:blipFill>
        <p:spPr>
          <a:xfrm>
            <a:off x="1155834" y="3725302"/>
            <a:ext cx="4146004" cy="89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961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E24F560-81A7-D0DD-E3DB-FCD2929A4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812"/>
            <a:ext cx="12192000" cy="55467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4786357D-D11E-AE1E-2BB8-8BDF221CF5A4}"/>
              </a:ext>
            </a:extLst>
          </p:cNvPr>
          <p:cNvSpPr/>
          <p:nvPr/>
        </p:nvSpPr>
        <p:spPr>
          <a:xfrm>
            <a:off x="2511972" y="4040671"/>
            <a:ext cx="157656" cy="157656"/>
          </a:xfrm>
          <a:prstGeom prst="ellipse">
            <a:avLst/>
          </a:prstGeom>
          <a:solidFill>
            <a:srgbClr val="FF141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D7F2C71-52FF-9927-2D2C-B022F0CB770D}"/>
              </a:ext>
            </a:extLst>
          </p:cNvPr>
          <p:cNvSpPr/>
          <p:nvPr/>
        </p:nvSpPr>
        <p:spPr>
          <a:xfrm>
            <a:off x="3263461" y="5149512"/>
            <a:ext cx="157656" cy="157656"/>
          </a:xfrm>
          <a:prstGeom prst="ellipse">
            <a:avLst/>
          </a:prstGeom>
          <a:solidFill>
            <a:srgbClr val="FF141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08DFE49-543E-F5CC-CAD8-4BA9051DE65B}"/>
              </a:ext>
            </a:extLst>
          </p:cNvPr>
          <p:cNvSpPr/>
          <p:nvPr/>
        </p:nvSpPr>
        <p:spPr>
          <a:xfrm>
            <a:off x="2953406" y="5638243"/>
            <a:ext cx="157656" cy="157656"/>
          </a:xfrm>
          <a:prstGeom prst="ellipse">
            <a:avLst/>
          </a:prstGeom>
          <a:solidFill>
            <a:srgbClr val="FF141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DE2AFA2-F9B7-673E-B609-426ED936387F}"/>
              </a:ext>
            </a:extLst>
          </p:cNvPr>
          <p:cNvSpPr/>
          <p:nvPr/>
        </p:nvSpPr>
        <p:spPr>
          <a:xfrm>
            <a:off x="2795750" y="5746604"/>
            <a:ext cx="157656" cy="157656"/>
          </a:xfrm>
          <a:prstGeom prst="ellipse">
            <a:avLst/>
          </a:prstGeom>
          <a:solidFill>
            <a:srgbClr val="FF141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8C092D-0624-D329-F21D-4058F2B54C7C}"/>
              </a:ext>
            </a:extLst>
          </p:cNvPr>
          <p:cNvSpPr/>
          <p:nvPr/>
        </p:nvSpPr>
        <p:spPr>
          <a:xfrm>
            <a:off x="5701858" y="5655270"/>
            <a:ext cx="157656" cy="157656"/>
          </a:xfrm>
          <a:prstGeom prst="ellipse">
            <a:avLst/>
          </a:prstGeom>
          <a:solidFill>
            <a:srgbClr val="FF141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41928B5-9F3C-1EF1-96D7-251B6FFA1BA1}"/>
              </a:ext>
            </a:extLst>
          </p:cNvPr>
          <p:cNvSpPr/>
          <p:nvPr/>
        </p:nvSpPr>
        <p:spPr>
          <a:xfrm>
            <a:off x="6222121" y="3043449"/>
            <a:ext cx="157656" cy="157656"/>
          </a:xfrm>
          <a:prstGeom prst="ellipse">
            <a:avLst/>
          </a:prstGeom>
          <a:solidFill>
            <a:srgbClr val="FF141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336DB29-2EC0-45CE-12CD-C593645207F4}"/>
              </a:ext>
            </a:extLst>
          </p:cNvPr>
          <p:cNvSpPr/>
          <p:nvPr/>
        </p:nvSpPr>
        <p:spPr>
          <a:xfrm>
            <a:off x="9028383" y="2738649"/>
            <a:ext cx="157656" cy="157656"/>
          </a:xfrm>
          <a:prstGeom prst="ellipse">
            <a:avLst/>
          </a:prstGeom>
          <a:solidFill>
            <a:srgbClr val="FF141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ACFA0F-5DDA-40CA-3C81-81052A7FE875}"/>
              </a:ext>
            </a:extLst>
          </p:cNvPr>
          <p:cNvSpPr/>
          <p:nvPr/>
        </p:nvSpPr>
        <p:spPr>
          <a:xfrm>
            <a:off x="10095183" y="5781394"/>
            <a:ext cx="157656" cy="157656"/>
          </a:xfrm>
          <a:prstGeom prst="ellipse">
            <a:avLst/>
          </a:prstGeom>
          <a:solidFill>
            <a:srgbClr val="FF141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35A493B-BFA4-E2C3-C9D2-4DF6CE915E0F}"/>
              </a:ext>
            </a:extLst>
          </p:cNvPr>
          <p:cNvSpPr/>
          <p:nvPr/>
        </p:nvSpPr>
        <p:spPr>
          <a:xfrm>
            <a:off x="7667293" y="3395546"/>
            <a:ext cx="157656" cy="157656"/>
          </a:xfrm>
          <a:prstGeom prst="ellipse">
            <a:avLst/>
          </a:prstGeom>
          <a:solidFill>
            <a:srgbClr val="FF141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0366EA-32AB-9E8C-8BDC-3CAA5749CCB3}"/>
              </a:ext>
            </a:extLst>
          </p:cNvPr>
          <p:cNvSpPr txBox="1"/>
          <p:nvPr/>
        </p:nvSpPr>
        <p:spPr>
          <a:xfrm>
            <a:off x="141886" y="4349293"/>
            <a:ext cx="2380592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MOUs signed with 18 LAC institutions – most recently CEBEM and Universidad de Concepcion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A9E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A9E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 access visits from Latin American researchers to Instruct facilities since 2019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A9E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89F228-60AF-355D-A5FB-E849E6238706}"/>
              </a:ext>
            </a:extLst>
          </p:cNvPr>
          <p:cNvSpPr txBox="1"/>
          <p:nvPr/>
        </p:nvSpPr>
        <p:spPr>
          <a:xfrm>
            <a:off x="3762697" y="3783674"/>
            <a:ext cx="1728949" cy="26776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MOU signed with University of Cape Town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A9E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Africa – EU Symposium on RIs in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Feb 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A9E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access visits from South Africa to Instruct facilities since 2022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A9E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17AE1A-BBE3-2E05-4E41-665BAC4889DE}"/>
              </a:ext>
            </a:extLst>
          </p:cNvPr>
          <p:cNvSpPr txBox="1"/>
          <p:nvPr/>
        </p:nvSpPr>
        <p:spPr>
          <a:xfrm>
            <a:off x="8163908" y="5569718"/>
            <a:ext cx="1728949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Australia – Europe Symposium on 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October 2021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561AAB-ABCD-EFA7-5C35-84102982B8BC}"/>
              </a:ext>
            </a:extLst>
          </p:cNvPr>
          <p:cNvSpPr txBox="1"/>
          <p:nvPr/>
        </p:nvSpPr>
        <p:spPr>
          <a:xfrm>
            <a:off x="5253853" y="1253634"/>
            <a:ext cx="1089135" cy="16004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Training programme rolled out as part of Open SESAME in Jordan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A9E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7BFF02-0D1D-E3DE-0B39-06E43BC52BF1}"/>
              </a:ext>
            </a:extLst>
          </p:cNvPr>
          <p:cNvSpPr txBox="1"/>
          <p:nvPr/>
        </p:nvSpPr>
        <p:spPr>
          <a:xfrm>
            <a:off x="6584715" y="3613551"/>
            <a:ext cx="1311170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Initial meeting with Indian Council for Medical Research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A9E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CC447D-E2EB-2AF1-1056-5565297E9C4F}"/>
              </a:ext>
            </a:extLst>
          </p:cNvPr>
          <p:cNvSpPr txBox="1"/>
          <p:nvPr/>
        </p:nvSpPr>
        <p:spPr>
          <a:xfrm>
            <a:off x="9377848" y="2237767"/>
            <a:ext cx="1952303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9E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Ongoing collaboration with Tianjin University – exchange of samples and materials for early SARS-CoV-2 research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A9E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4" descr="Icon&#10;&#10;Description automatically generated">
            <a:extLst>
              <a:ext uri="{FF2B5EF4-FFF2-40B4-BE49-F238E27FC236}">
                <a16:creationId xmlns:a16="http://schemas.microsoft.com/office/drawing/2014/main" id="{52C4FEC2-239E-F7C7-5FF4-C466C51CC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626932-FE69-F4A5-9626-1CDB85B3E047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International Collaboration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12A8E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16413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line on a blue circle&#10;&#10;Description automatically generated">
            <a:extLst>
              <a:ext uri="{FF2B5EF4-FFF2-40B4-BE49-F238E27FC236}">
                <a16:creationId xmlns:a16="http://schemas.microsoft.com/office/drawing/2014/main" id="{1D4C1687-4D94-28E5-0805-53D7E6685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129" y="1883190"/>
            <a:ext cx="1558159" cy="15581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6081FD-FB9E-0845-A70D-E0778605EE1A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Instruct-ERIC Services</a:t>
            </a:r>
          </a:p>
        </p:txBody>
      </p:sp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B17CE1B2-4967-1743-912A-07E68D2B6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D41E216E-5B57-FA49-09B7-69A8FF2DBE11}"/>
              </a:ext>
            </a:extLst>
          </p:cNvPr>
          <p:cNvSpPr/>
          <p:nvPr/>
        </p:nvSpPr>
        <p:spPr>
          <a:xfrm>
            <a:off x="560403" y="1247313"/>
            <a:ext cx="3163614" cy="579890"/>
          </a:xfrm>
          <a:prstGeom prst="round2SameRect">
            <a:avLst>
              <a:gd name="adj1" fmla="val 42388"/>
              <a:gd name="adj2" fmla="val 0"/>
            </a:avLst>
          </a:prstGeom>
          <a:solidFill>
            <a:srgbClr val="2E31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F0B6BCF5-5004-55BE-256A-A8B4C9365BEF}"/>
              </a:ext>
            </a:extLst>
          </p:cNvPr>
          <p:cNvSpPr txBox="1">
            <a:spLocks/>
          </p:cNvSpPr>
          <p:nvPr/>
        </p:nvSpPr>
        <p:spPr>
          <a:xfrm>
            <a:off x="560403" y="1314281"/>
            <a:ext cx="3163613" cy="4459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Internships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EB1625B-DA5D-DBD5-A8AF-02917596D0DA}"/>
              </a:ext>
            </a:extLst>
          </p:cNvPr>
          <p:cNvSpPr/>
          <p:nvPr/>
        </p:nvSpPr>
        <p:spPr>
          <a:xfrm>
            <a:off x="560403" y="1258294"/>
            <a:ext cx="3163614" cy="2294375"/>
          </a:xfrm>
          <a:prstGeom prst="roundRect">
            <a:avLst>
              <a:gd name="adj" fmla="val 10254"/>
            </a:avLst>
          </a:prstGeom>
          <a:noFill/>
          <a:ln w="28575">
            <a:solidFill>
              <a:srgbClr val="2E31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ound Same-side Corner of Rectangle 13">
            <a:extLst>
              <a:ext uri="{FF2B5EF4-FFF2-40B4-BE49-F238E27FC236}">
                <a16:creationId xmlns:a16="http://schemas.microsoft.com/office/drawing/2014/main" id="{6A19718C-9C6C-E839-EE34-0A60124DDCE5}"/>
              </a:ext>
            </a:extLst>
          </p:cNvPr>
          <p:cNvSpPr/>
          <p:nvPr/>
        </p:nvSpPr>
        <p:spPr>
          <a:xfrm>
            <a:off x="560403" y="3619876"/>
            <a:ext cx="3163614" cy="579890"/>
          </a:xfrm>
          <a:prstGeom prst="round2SameRect">
            <a:avLst>
              <a:gd name="adj1" fmla="val 42388"/>
              <a:gd name="adj2" fmla="val 0"/>
            </a:avLst>
          </a:prstGeom>
          <a:solidFill>
            <a:srgbClr val="B73C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E758C484-0830-2992-C825-2613C2AE759E}"/>
              </a:ext>
            </a:extLst>
          </p:cNvPr>
          <p:cNvSpPr txBox="1">
            <a:spLocks/>
          </p:cNvSpPr>
          <p:nvPr/>
        </p:nvSpPr>
        <p:spPr>
          <a:xfrm>
            <a:off x="560403" y="3686844"/>
            <a:ext cx="3163613" cy="4459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C448F"/>
              </a:buClr>
              <a:buSzTx/>
              <a:buFont typeface="System Font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European Projects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C618C65-84D5-43D3-27B6-758CE355F933}"/>
              </a:ext>
            </a:extLst>
          </p:cNvPr>
          <p:cNvSpPr/>
          <p:nvPr/>
        </p:nvSpPr>
        <p:spPr>
          <a:xfrm>
            <a:off x="560403" y="3630857"/>
            <a:ext cx="3163614" cy="2294375"/>
          </a:xfrm>
          <a:prstGeom prst="roundRect">
            <a:avLst>
              <a:gd name="adj" fmla="val 10254"/>
            </a:avLst>
          </a:prstGeom>
          <a:noFill/>
          <a:ln w="28575">
            <a:solidFill>
              <a:srgbClr val="B73C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ound Same-side Corner of Rectangle 16">
            <a:extLst>
              <a:ext uri="{FF2B5EF4-FFF2-40B4-BE49-F238E27FC236}">
                <a16:creationId xmlns:a16="http://schemas.microsoft.com/office/drawing/2014/main" id="{78C1258F-BEB4-AE55-0179-F01321BD52F0}"/>
              </a:ext>
            </a:extLst>
          </p:cNvPr>
          <p:cNvSpPr/>
          <p:nvPr/>
        </p:nvSpPr>
        <p:spPr>
          <a:xfrm>
            <a:off x="3794163" y="1242305"/>
            <a:ext cx="4593300" cy="818109"/>
          </a:xfrm>
          <a:prstGeom prst="round2SameRect">
            <a:avLst>
              <a:gd name="adj1" fmla="val 42388"/>
              <a:gd name="adj2" fmla="val 0"/>
            </a:avLst>
          </a:prstGeom>
          <a:solidFill>
            <a:srgbClr val="0EB4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8BCBBAC0-6D4B-2010-6550-69CBBC861DC6}"/>
              </a:ext>
            </a:extLst>
          </p:cNvPr>
          <p:cNvSpPr txBox="1">
            <a:spLocks/>
          </p:cNvSpPr>
          <p:nvPr/>
        </p:nvSpPr>
        <p:spPr>
          <a:xfrm>
            <a:off x="4508299" y="1309275"/>
            <a:ext cx="3169508" cy="445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C448F"/>
              </a:buClr>
              <a:buSzTx/>
              <a:buFont typeface="System Font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Access Provision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FA57446-CFE1-2AFD-3CDA-1F195D655D29}"/>
              </a:ext>
            </a:extLst>
          </p:cNvPr>
          <p:cNvSpPr/>
          <p:nvPr/>
        </p:nvSpPr>
        <p:spPr>
          <a:xfrm>
            <a:off x="3794164" y="1242307"/>
            <a:ext cx="4584291" cy="4682925"/>
          </a:xfrm>
          <a:prstGeom prst="roundRect">
            <a:avLst>
              <a:gd name="adj" fmla="val 10254"/>
            </a:avLst>
          </a:prstGeom>
          <a:noFill/>
          <a:ln w="28575">
            <a:solidFill>
              <a:srgbClr val="0EB4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Round Same-side Corner of Rectangle 19">
            <a:extLst>
              <a:ext uri="{FF2B5EF4-FFF2-40B4-BE49-F238E27FC236}">
                <a16:creationId xmlns:a16="http://schemas.microsoft.com/office/drawing/2014/main" id="{E1AB612C-1FA7-D5B2-C5FB-6295F6509844}"/>
              </a:ext>
            </a:extLst>
          </p:cNvPr>
          <p:cNvSpPr/>
          <p:nvPr/>
        </p:nvSpPr>
        <p:spPr>
          <a:xfrm>
            <a:off x="8462088" y="1242307"/>
            <a:ext cx="3163614" cy="579890"/>
          </a:xfrm>
          <a:prstGeom prst="round2SameRect">
            <a:avLst>
              <a:gd name="adj1" fmla="val 42388"/>
              <a:gd name="adj2" fmla="val 0"/>
            </a:avLst>
          </a:prstGeom>
          <a:solidFill>
            <a:srgbClr val="14A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A184FEE8-A379-4776-8324-407B90B18418}"/>
              </a:ext>
            </a:extLst>
          </p:cNvPr>
          <p:cNvSpPr txBox="1">
            <a:spLocks/>
          </p:cNvSpPr>
          <p:nvPr/>
        </p:nvSpPr>
        <p:spPr>
          <a:xfrm>
            <a:off x="8559800" y="1309275"/>
            <a:ext cx="2971800" cy="445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C448F"/>
              </a:buClr>
              <a:buSzTx/>
              <a:buFont typeface="System Font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Training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CEEAF-A30C-6333-3673-FE2F63F08024}"/>
              </a:ext>
            </a:extLst>
          </p:cNvPr>
          <p:cNvSpPr/>
          <p:nvPr/>
        </p:nvSpPr>
        <p:spPr>
          <a:xfrm>
            <a:off x="8462088" y="1253288"/>
            <a:ext cx="3163614" cy="2294375"/>
          </a:xfrm>
          <a:prstGeom prst="roundRect">
            <a:avLst>
              <a:gd name="adj" fmla="val 10254"/>
            </a:avLst>
          </a:prstGeom>
          <a:noFill/>
          <a:ln w="28575">
            <a:solidFill>
              <a:srgbClr val="14A7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ound Same-side Corner of Rectangle 22">
            <a:extLst>
              <a:ext uri="{FF2B5EF4-FFF2-40B4-BE49-F238E27FC236}">
                <a16:creationId xmlns:a16="http://schemas.microsoft.com/office/drawing/2014/main" id="{03A8F1F1-4558-CBA3-0225-3AAC66640486}"/>
              </a:ext>
            </a:extLst>
          </p:cNvPr>
          <p:cNvSpPr/>
          <p:nvPr/>
        </p:nvSpPr>
        <p:spPr>
          <a:xfrm>
            <a:off x="8467983" y="3630857"/>
            <a:ext cx="3163614" cy="579890"/>
          </a:xfrm>
          <a:prstGeom prst="round2SameRect">
            <a:avLst>
              <a:gd name="adj1" fmla="val 42388"/>
              <a:gd name="adj2" fmla="val 0"/>
            </a:avLst>
          </a:prstGeom>
          <a:solidFill>
            <a:srgbClr val="8CC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E053176E-04F3-A1CE-E128-FFD4F2E2A5E2}"/>
              </a:ext>
            </a:extLst>
          </p:cNvPr>
          <p:cNvSpPr txBox="1">
            <a:spLocks/>
          </p:cNvSpPr>
          <p:nvPr/>
        </p:nvSpPr>
        <p:spPr>
          <a:xfrm>
            <a:off x="8462088" y="3697825"/>
            <a:ext cx="3163614" cy="445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1C448F"/>
              </a:buClr>
              <a:buSzTx/>
              <a:buFont typeface="System Font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R&amp;D Funding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5F086160-9E53-F526-9536-770B649FDA95}"/>
              </a:ext>
            </a:extLst>
          </p:cNvPr>
          <p:cNvSpPr/>
          <p:nvPr/>
        </p:nvSpPr>
        <p:spPr>
          <a:xfrm>
            <a:off x="8467983" y="3641838"/>
            <a:ext cx="3163614" cy="2294375"/>
          </a:xfrm>
          <a:prstGeom prst="roundRect">
            <a:avLst>
              <a:gd name="adj" fmla="val 10254"/>
            </a:avLst>
          </a:prstGeom>
          <a:noFill/>
          <a:ln w="28575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9" descr="A white outline of a paper with a symbol and a stamp on it&#10;&#10;Description automatically generated">
            <a:extLst>
              <a:ext uri="{FF2B5EF4-FFF2-40B4-BE49-F238E27FC236}">
                <a16:creationId xmlns:a16="http://schemas.microsoft.com/office/drawing/2014/main" id="{7ABF811F-D21C-749C-4B31-18091BF03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524" y="4321287"/>
            <a:ext cx="1504386" cy="150438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BA20C7D-BEDF-1566-5B7C-E3CE358C04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63" t="3725" r="5670" b="2990"/>
          <a:stretch/>
        </p:blipFill>
        <p:spPr>
          <a:xfrm>
            <a:off x="9286299" y="1908074"/>
            <a:ext cx="1515192" cy="1505173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39901732-6535-2C53-3783-63AFAEB827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1" y="4243721"/>
            <a:ext cx="1630833" cy="1630833"/>
          </a:xfrm>
          <a:prstGeom prst="rect">
            <a:avLst/>
          </a:prstGeom>
        </p:spPr>
      </p:pic>
      <p:pic>
        <p:nvPicPr>
          <p:cNvPr id="12" name="Picture 11" descr="A white outline of a pin and a map pointer&#10;&#10;Description automatically generated">
            <a:extLst>
              <a:ext uri="{FF2B5EF4-FFF2-40B4-BE49-F238E27FC236}">
                <a16:creationId xmlns:a16="http://schemas.microsoft.com/office/drawing/2014/main" id="{A9F54674-016E-BBB4-884C-92A29EFD48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4457" y="2785173"/>
            <a:ext cx="1597191" cy="1597191"/>
          </a:xfrm>
          <a:prstGeom prst="rect">
            <a:avLst/>
          </a:prstGeom>
        </p:spPr>
      </p:pic>
      <p:pic>
        <p:nvPicPr>
          <p:cNvPr id="27" name="Picture 26" descr="A blue circle with white outline of people and a sign with a atom&#10;&#10;Description automatically generated">
            <a:extLst>
              <a:ext uri="{FF2B5EF4-FFF2-40B4-BE49-F238E27FC236}">
                <a16:creationId xmlns:a16="http://schemas.microsoft.com/office/drawing/2014/main" id="{28243896-8BC3-4C17-97D0-7C1794F8E1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04523" y="1907160"/>
            <a:ext cx="1504387" cy="150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0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7B2850-9CB5-0749-A30D-F8DD134900B1}"/>
              </a:ext>
            </a:extLst>
          </p:cNvPr>
          <p:cNvSpPr/>
          <p:nvPr/>
        </p:nvSpPr>
        <p:spPr>
          <a:xfrm>
            <a:off x="6977231" y="4735415"/>
            <a:ext cx="4970711" cy="6979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>
              <a:lnSpc>
                <a:spcPts val="2400"/>
              </a:lnSpc>
              <a:spcBef>
                <a:spcPts val="0"/>
              </a:spcBef>
            </a:pPr>
            <a:r>
              <a:rPr lang="en-GB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To stay informed of the latest opportunities and open calls from Instruct, register for an ARIA account at: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AA2E4C-18E9-3141-8ABB-7553D0C60816}"/>
              </a:ext>
            </a:extLst>
          </p:cNvPr>
          <p:cNvSpPr txBox="1"/>
          <p:nvPr/>
        </p:nvSpPr>
        <p:spPr>
          <a:xfrm>
            <a:off x="7372651" y="5809737"/>
            <a:ext cx="4575291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r"/>
            <a:r>
              <a:rPr lang="en-GB" sz="2400" b="1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instruct-eric.org/register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BEAC8D-017B-9144-8468-D6446C268FA5}"/>
              </a:ext>
            </a:extLst>
          </p:cNvPr>
          <p:cNvSpPr/>
          <p:nvPr/>
        </p:nvSpPr>
        <p:spPr>
          <a:xfrm>
            <a:off x="7190987" y="1738459"/>
            <a:ext cx="4756955" cy="986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  <a:spcBef>
                <a:spcPts val="0"/>
              </a:spcBef>
            </a:pPr>
            <a:r>
              <a:rPr lang="en-GB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For more information about funded research opportunities, visit the Instruct-ERIC website.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E2F969-81E2-F548-BBBE-5CEB4FC034AD}"/>
              </a:ext>
            </a:extLst>
          </p:cNvPr>
          <p:cNvSpPr/>
          <p:nvPr/>
        </p:nvSpPr>
        <p:spPr>
          <a:xfrm>
            <a:off x="8941991" y="2725011"/>
            <a:ext cx="3005951" cy="461665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en-GB" sz="2400" b="1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  <a:sym typeface="Wingdings" panose="05000000000000000000" pitchFamily="2" charset="2"/>
              </a:rPr>
              <a:t>instruct-eric.org</a:t>
            </a:r>
            <a:endParaRPr lang="en-GB" sz="2400" b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620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6YB7 COVID main protease">
            <a:extLst>
              <a:ext uri="{FF2B5EF4-FFF2-40B4-BE49-F238E27FC236}">
                <a16:creationId xmlns:a16="http://schemas.microsoft.com/office/drawing/2014/main" id="{B052397A-2EC7-7742-8198-E89378D0D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828" y="681036"/>
            <a:ext cx="4961871" cy="4957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6081FD-FB9E-0845-A70D-E0778605EE1A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8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What is Integrated Structural Biology?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4DE3F-B6BB-5441-8AB1-32EACE929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759" y="1573377"/>
            <a:ext cx="6739759" cy="4351338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1400" b="1">
                <a:solidFill>
                  <a:srgbClr val="54585A"/>
                </a:solidFill>
                <a:latin typeface="Verdana"/>
                <a:ea typeface="Verdana"/>
                <a:cs typeface="Verdana"/>
              </a:rPr>
              <a:t>The study of the building blocks of life: cells, proteins and nucleic acids and their context to each other</a:t>
            </a:r>
          </a:p>
          <a:p>
            <a:pPr marL="0" indent="0">
              <a:buNone/>
            </a:pPr>
            <a:endParaRPr lang="en-US" sz="14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54585A"/>
                </a:solidFill>
                <a:latin typeface="Verdana"/>
                <a:ea typeface="Verdana"/>
                <a:cs typeface="Verdana"/>
              </a:rPr>
              <a:t>Structural Biology aims to understand more about the normal processes in our</a:t>
            </a:r>
            <a:r>
              <a:rPr lang="en-US" sz="140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>
                <a:solidFill>
                  <a:srgbClr val="54585A"/>
                </a:solidFill>
                <a:latin typeface="Verdana"/>
                <a:ea typeface="Verdana"/>
                <a:cs typeface="Verdana"/>
              </a:rPr>
              <a:t>body, our health and wellbeing, and what happens during disease or illness.</a:t>
            </a:r>
          </a:p>
          <a:p>
            <a:pPr marL="0" indent="0">
              <a:buNone/>
            </a:pPr>
            <a:endParaRPr lang="en-US" sz="14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54585A"/>
                </a:solidFill>
                <a:latin typeface="Verdana"/>
                <a:ea typeface="Verdana"/>
                <a:cs typeface="Verdana"/>
              </a:rPr>
              <a:t>It is central to the development of essential pharmaceuticals</a:t>
            </a:r>
            <a:br>
              <a:rPr lang="en-US"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400">
                <a:solidFill>
                  <a:srgbClr val="54585A"/>
                </a:solidFill>
                <a:latin typeface="Verdana"/>
                <a:ea typeface="Verdana"/>
                <a:cs typeface="Verdana"/>
              </a:rPr>
              <a:t>and vaccines – invaluable in the fight against COVID-19.</a:t>
            </a:r>
          </a:p>
          <a:p>
            <a:pPr marL="0" indent="0">
              <a:buNone/>
            </a:pPr>
            <a:endParaRPr lang="en-US" sz="14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54585A"/>
                </a:solidFill>
                <a:latin typeface="Verdana"/>
                <a:ea typeface="Verdana"/>
                <a:cs typeface="Verdana"/>
              </a:rPr>
              <a:t>Advances in protein production, imaging, and microscopy have</a:t>
            </a:r>
            <a:br>
              <a:rPr lang="en-US"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400">
                <a:solidFill>
                  <a:srgbClr val="54585A"/>
                </a:solidFill>
                <a:latin typeface="Verdana"/>
                <a:ea typeface="Verdana"/>
                <a:cs typeface="Verdana"/>
              </a:rPr>
              <a:t>led to significant developments in the ever-changing field of</a:t>
            </a:r>
            <a:br>
              <a:rPr lang="en-US"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400">
                <a:solidFill>
                  <a:srgbClr val="54585A"/>
                </a:solidFill>
                <a:latin typeface="Verdana"/>
                <a:ea typeface="Verdana"/>
                <a:cs typeface="Verdana"/>
              </a:rPr>
              <a:t>structural biology.</a:t>
            </a:r>
          </a:p>
          <a:p>
            <a:pPr marL="0" indent="0">
              <a:buNone/>
            </a:pPr>
            <a:endParaRPr lang="en-US" sz="14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14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Specialist equipment, technology and laboratories are required for cutting-edge research.</a:t>
            </a:r>
          </a:p>
        </p:txBody>
      </p:sp>
      <p:pic>
        <p:nvPicPr>
          <p:cNvPr id="7" name="Picture 4" descr="Icon&#10;&#10;Description automatically generated">
            <a:extLst>
              <a:ext uri="{FF2B5EF4-FFF2-40B4-BE49-F238E27FC236}">
                <a16:creationId xmlns:a16="http://schemas.microsoft.com/office/drawing/2014/main" id="{B17CE1B2-4967-1743-912A-07E68D2B6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27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08F07-6197-C944-B53E-1E4286864C11}"/>
              </a:ext>
            </a:extLst>
          </p:cNvPr>
          <p:cNvSpPr/>
          <p:nvPr/>
        </p:nvSpPr>
        <p:spPr>
          <a:xfrm>
            <a:off x="293087" y="1328575"/>
            <a:ext cx="5954536" cy="66567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Instruct-ERIC is a distributed research infrastructure (RI).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33319C-374F-5A47-B216-64F00CBD7FCE}"/>
              </a:ext>
            </a:extLst>
          </p:cNvPr>
          <p:cNvSpPr/>
          <p:nvPr/>
        </p:nvSpPr>
        <p:spPr>
          <a:xfrm>
            <a:off x="293087" y="2343307"/>
            <a:ext cx="5954536" cy="1815882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54585A"/>
                </a:solidFill>
                <a:effectLst/>
                <a:uLnTx/>
                <a:uFillTx/>
                <a:latin typeface="Verdana"/>
                <a:ea typeface="Verdana"/>
                <a:cs typeface="Verdana" panose="020B0604030504040204" pitchFamily="34" charset="0"/>
                <a:sym typeface="Wingdings" panose="05000000000000000000" pitchFamily="2" charset="2"/>
              </a:rPr>
              <a:t>Distributed RIs have members and centres (or nodes) across multiple countries, providing access for members to their services.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>
              <a:solidFill>
                <a:srgbClr val="54585A"/>
              </a:solidFill>
              <a:latin typeface="Verdana"/>
              <a:ea typeface="Verdana"/>
              <a:cs typeface="Verdana" panose="020B0604030504040204" pitchFamily="34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  <a:sym typeface="Wingdings" panose="05000000000000000000" pitchFamily="2" charset="2"/>
              </a:rPr>
              <a:t>ERICs (European Research Infrastructure Consortium) have been recognised by ESFRI (European Strategic Forum on Research Infrastructures) as landmarks – cementing their position.</a:t>
            </a:r>
          </a:p>
        </p:txBody>
      </p:sp>
      <p:pic>
        <p:nvPicPr>
          <p:cNvPr id="51" name="Picture 4" descr="Icon&#10;&#10;Description automatically generated">
            <a:extLst>
              <a:ext uri="{FF2B5EF4-FFF2-40B4-BE49-F238E27FC236}">
                <a16:creationId xmlns:a16="http://schemas.microsoft.com/office/drawing/2014/main" id="{81262085-6F39-FA43-9819-12998DEC5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F5A15576-5ABE-D14B-B5A1-667AA7CB0581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What is an ERIC?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12A8E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D9633B-A6C5-D357-98AE-B8B58D8B1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949" y="2058892"/>
            <a:ext cx="4219613" cy="152344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60956E5-FDF7-E49A-91E4-5EA84AFE9405}"/>
              </a:ext>
            </a:extLst>
          </p:cNvPr>
          <p:cNvSpPr/>
          <p:nvPr/>
        </p:nvSpPr>
        <p:spPr>
          <a:xfrm>
            <a:off x="293087" y="4530909"/>
            <a:ext cx="6056568" cy="66567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Instruct is unique:</a:t>
            </a:r>
          </a:p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The only ERIC to provide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funded access 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2A8E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for all researchers in member countries and organisations.</a:t>
            </a:r>
          </a:p>
        </p:txBody>
      </p:sp>
    </p:spTree>
    <p:extLst>
      <p:ext uri="{BB962C8B-B14F-4D97-AF65-F5344CB8AC3E}">
        <p14:creationId xmlns:p14="http://schemas.microsoft.com/office/powerpoint/2010/main" val="678546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08F07-6197-C944-B53E-1E4286864C11}"/>
              </a:ext>
            </a:extLst>
          </p:cNvPr>
          <p:cNvSpPr/>
          <p:nvPr/>
        </p:nvSpPr>
        <p:spPr>
          <a:xfrm>
            <a:off x="293087" y="1328575"/>
            <a:ext cx="5954536" cy="66567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Instruct-ERIC is the single point of access to technology and expertise for structural biology research.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33319C-374F-5A47-B216-64F00CBD7FCE}"/>
              </a:ext>
            </a:extLst>
          </p:cNvPr>
          <p:cNvSpPr/>
          <p:nvPr/>
        </p:nvSpPr>
        <p:spPr>
          <a:xfrm>
            <a:off x="293087" y="2343307"/>
            <a:ext cx="5954536" cy="738664"/>
          </a:xfrm>
          <a:prstGeom prst="rect">
            <a:avLst/>
          </a:prstGeom>
        </p:spPr>
        <p:txBody>
          <a:bodyPr wrap="square" lIns="91440" tIns="45720" rIns="91440" bIns="45720" numCol="1" anchor="t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  <a:sym typeface="Wingdings" panose="05000000000000000000" pitchFamily="2" charset="2"/>
              </a:rPr>
              <a:t>Instruct has 17 Members that each pay an annual subscription to allow their scientists to access the range of services that are available through Instruct.</a:t>
            </a:r>
          </a:p>
        </p:txBody>
      </p:sp>
      <p:pic>
        <p:nvPicPr>
          <p:cNvPr id="51" name="Picture 4" descr="Icon&#10;&#10;Description automatically generated">
            <a:extLst>
              <a:ext uri="{FF2B5EF4-FFF2-40B4-BE49-F238E27FC236}">
                <a16:creationId xmlns:a16="http://schemas.microsoft.com/office/drawing/2014/main" id="{81262085-6F39-FA43-9819-12998DEC5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F5A15576-5ABE-D14B-B5A1-667AA7CB0581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What is Instruct-ERIC?</a:t>
            </a: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</a:rPr>
              <a:t>    Members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3CFC735-97CF-B764-0907-AF59F6C0E5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61865" y="4258218"/>
            <a:ext cx="648000" cy="432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ABA4D564-C661-620F-4C24-FD0788AFAF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0522" y="3320244"/>
            <a:ext cx="648000" cy="432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DC5D4C0-70FC-BA43-9358-5E8BBD4293ED}"/>
              </a:ext>
            </a:extLst>
          </p:cNvPr>
          <p:cNvSpPr txBox="1"/>
          <p:nvPr/>
        </p:nvSpPr>
        <p:spPr>
          <a:xfrm>
            <a:off x="728095" y="3797421"/>
            <a:ext cx="691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Belgium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362242-AE31-07AF-DD03-92D1489C7665}"/>
              </a:ext>
            </a:extLst>
          </p:cNvPr>
          <p:cNvSpPr txBox="1"/>
          <p:nvPr/>
        </p:nvSpPr>
        <p:spPr>
          <a:xfrm>
            <a:off x="2642052" y="4750925"/>
            <a:ext cx="45050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Italy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1019B96-28FF-83E4-9BE4-8F4AB39433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46207" y="4258218"/>
            <a:ext cx="648406" cy="432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31ED095-03C2-938A-A95A-296BAF65598C}"/>
              </a:ext>
            </a:extLst>
          </p:cNvPr>
          <p:cNvSpPr txBox="1"/>
          <p:nvPr/>
        </p:nvSpPr>
        <p:spPr>
          <a:xfrm>
            <a:off x="5095707" y="4750925"/>
            <a:ext cx="951671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Netherlands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B0B44E6C-37F2-6842-56FA-A1987EBEEA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72848" y="3320244"/>
            <a:ext cx="648408" cy="432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7F39F45-D153-F9C6-176E-6754B1AD106A}"/>
              </a:ext>
            </a:extLst>
          </p:cNvPr>
          <p:cNvSpPr txBox="1"/>
          <p:nvPr/>
        </p:nvSpPr>
        <p:spPr>
          <a:xfrm>
            <a:off x="1438787" y="3797421"/>
            <a:ext cx="11207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Czechia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5549D6BB-ED40-9D69-9C70-EDBF9106E9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56645" y="4258218"/>
            <a:ext cx="648000" cy="4320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6BF912F-0351-C2FF-2985-CB9FA103C6BA}"/>
              </a:ext>
            </a:extLst>
          </p:cNvPr>
          <p:cNvSpPr txBox="1"/>
          <p:nvPr/>
        </p:nvSpPr>
        <p:spPr>
          <a:xfrm>
            <a:off x="3500380" y="4750925"/>
            <a:ext cx="55034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Latvia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DFD59970-F61C-1E35-3539-F3600E77B7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28532" y="3320244"/>
            <a:ext cx="648000" cy="4320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B81E52B-D012-6F04-3D38-C4D2F2516A1A}"/>
              </a:ext>
            </a:extLst>
          </p:cNvPr>
          <p:cNvSpPr txBox="1"/>
          <p:nvPr/>
        </p:nvSpPr>
        <p:spPr>
          <a:xfrm>
            <a:off x="3434986" y="3797421"/>
            <a:ext cx="639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Finland</a:t>
            </a: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776CCD6A-6919-3821-1603-8BEB4472CD3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88345" y="5172824"/>
            <a:ext cx="610838" cy="432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176DEC56-E26E-7D50-43D0-C43433DD3CB8}"/>
              </a:ext>
            </a:extLst>
          </p:cNvPr>
          <p:cNvSpPr txBox="1"/>
          <p:nvPr/>
        </p:nvSpPr>
        <p:spPr>
          <a:xfrm>
            <a:off x="1732331" y="5688251"/>
            <a:ext cx="691471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Slovakia</a:t>
            </a:r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8E32DD8C-6FDD-1D8D-3A34-2E1D0E859AC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308279" y="3320244"/>
            <a:ext cx="647999" cy="432000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D6496AAF-33F0-7881-D35C-71D5E5754D41}"/>
              </a:ext>
            </a:extLst>
          </p:cNvPr>
          <p:cNvSpPr txBox="1"/>
          <p:nvPr/>
        </p:nvSpPr>
        <p:spPr>
          <a:xfrm>
            <a:off x="4323354" y="3790232"/>
            <a:ext cx="601509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France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6CB4EC48-E751-E91A-AE88-43E603CB0D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172611" y="5172824"/>
            <a:ext cx="647423" cy="432000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43C97F75-157F-DD99-6CD2-0977089496FB}"/>
              </a:ext>
            </a:extLst>
          </p:cNvPr>
          <p:cNvSpPr txBox="1"/>
          <p:nvPr/>
        </p:nvSpPr>
        <p:spPr>
          <a:xfrm>
            <a:off x="4220761" y="5688251"/>
            <a:ext cx="52450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Spain</a:t>
            </a:r>
          </a:p>
        </p:txBody>
      </p:sp>
      <p:pic>
        <p:nvPicPr>
          <p:cNvPr id="57" name="Graphic 56">
            <a:extLst>
              <a:ext uri="{FF2B5EF4-FFF2-40B4-BE49-F238E27FC236}">
                <a16:creationId xmlns:a16="http://schemas.microsoft.com/office/drawing/2014/main" id="{37EAEE1F-CA7C-051E-76F2-4F7EEFF553E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98054" y="4258218"/>
            <a:ext cx="617031" cy="43200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F65DE94D-FC61-4C83-2792-1279CDE7A295}"/>
              </a:ext>
            </a:extLst>
          </p:cNvPr>
          <p:cNvSpPr txBox="1"/>
          <p:nvPr/>
        </p:nvSpPr>
        <p:spPr>
          <a:xfrm>
            <a:off x="1746690" y="4750925"/>
            <a:ext cx="51975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Israel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0ACA4320-A9CB-871A-248B-5D56EFA937F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210146" y="5172824"/>
            <a:ext cx="727579" cy="43200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77A24284-43D7-5D5D-3016-35C377A08DD0}"/>
              </a:ext>
            </a:extLst>
          </p:cNvPr>
          <p:cNvSpPr txBox="1"/>
          <p:nvPr/>
        </p:nvSpPr>
        <p:spPr>
          <a:xfrm>
            <a:off x="5391834" y="5688251"/>
            <a:ext cx="36420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UK</a:t>
            </a:r>
          </a:p>
        </p:txBody>
      </p:sp>
      <p:pic>
        <p:nvPicPr>
          <p:cNvPr id="61" name="Graphic 60">
            <a:extLst>
              <a:ext uri="{FF2B5EF4-FFF2-40B4-BE49-F238E27FC236}">
                <a16:creationId xmlns:a16="http://schemas.microsoft.com/office/drawing/2014/main" id="{77E25310-F994-D30B-BA31-877E1CC1A74A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57806" y="5172824"/>
            <a:ext cx="647999" cy="43200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BBBEE8FE-D5AA-7DA2-AE58-CB0C78C6134F}"/>
              </a:ext>
            </a:extLst>
          </p:cNvPr>
          <p:cNvSpPr txBox="1"/>
          <p:nvPr/>
        </p:nvSpPr>
        <p:spPr>
          <a:xfrm>
            <a:off x="726578" y="5688251"/>
            <a:ext cx="706091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Portugal</a:t>
            </a:r>
          </a:p>
        </p:txBody>
      </p:sp>
      <p:pic>
        <p:nvPicPr>
          <p:cNvPr id="63" name="Picture 62" descr="A picture containing drawing&#10;&#10;Description automatically generated">
            <a:extLst>
              <a:ext uri="{FF2B5EF4-FFF2-40B4-BE49-F238E27FC236}">
                <a16:creationId xmlns:a16="http://schemas.microsoft.com/office/drawing/2014/main" id="{4D125C9A-E892-7FEC-3B8B-F4BEE71C3D7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416400" y="3377280"/>
            <a:ext cx="817937" cy="346828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93E6CB7-B60D-C22F-1BE8-85AC60F4B395}"/>
              </a:ext>
            </a:extLst>
          </p:cNvPr>
          <p:cNvSpPr txBox="1"/>
          <p:nvPr/>
        </p:nvSpPr>
        <p:spPr>
          <a:xfrm>
            <a:off x="2525992" y="3797421"/>
            <a:ext cx="538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EMBL</a:t>
            </a:r>
          </a:p>
        </p:txBody>
      </p:sp>
      <p:pic>
        <p:nvPicPr>
          <p:cNvPr id="65" name="Picture 6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D4FD5BD-121E-539D-EE56-3F9DF7D09993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351425" y="4254493"/>
            <a:ext cx="648000" cy="432000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B83B9F69-8AD3-1F7D-608B-A8B93A183873}"/>
              </a:ext>
            </a:extLst>
          </p:cNvPr>
          <p:cNvSpPr txBox="1"/>
          <p:nvPr/>
        </p:nvSpPr>
        <p:spPr>
          <a:xfrm>
            <a:off x="4296154" y="4750925"/>
            <a:ext cx="75854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Lithuania</a:t>
            </a:r>
          </a:p>
        </p:txBody>
      </p:sp>
      <p:pic>
        <p:nvPicPr>
          <p:cNvPr id="67" name="Picture 66" descr="A blue and white flag&#10;&#10;Description automatically generated with medium confidence">
            <a:extLst>
              <a:ext uri="{FF2B5EF4-FFF2-40B4-BE49-F238E27FC236}">
                <a16:creationId xmlns:a16="http://schemas.microsoft.com/office/drawing/2014/main" id="{FEDE3ED6-976B-9DCF-5B5C-B40574854081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07971" y="4259803"/>
            <a:ext cx="743303" cy="428829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7228624A-FEA6-9D56-ECA4-D9757B2743E8}"/>
              </a:ext>
            </a:extLst>
          </p:cNvPr>
          <p:cNvSpPr txBox="1"/>
          <p:nvPr/>
        </p:nvSpPr>
        <p:spPr>
          <a:xfrm>
            <a:off x="754502" y="4750925"/>
            <a:ext cx="62985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Greece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5A2FF17-2DA7-9231-24DE-721C684877EC}"/>
              </a:ext>
            </a:extLst>
          </p:cNvPr>
          <p:cNvSpPr txBox="1"/>
          <p:nvPr/>
        </p:nvSpPr>
        <p:spPr>
          <a:xfrm>
            <a:off x="2887134" y="5688250"/>
            <a:ext cx="70506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Slovenia</a:t>
            </a:r>
          </a:p>
        </p:txBody>
      </p:sp>
      <p:pic>
        <p:nvPicPr>
          <p:cNvPr id="70" name="Picture 69" descr="A picture containing symbol, flag, graphics, clipart&#10;&#10;Description automatically generated">
            <a:extLst>
              <a:ext uri="{FF2B5EF4-FFF2-40B4-BE49-F238E27FC236}">
                <a16:creationId xmlns:a16="http://schemas.microsoft.com/office/drawing/2014/main" id="{7CC9CA1D-C5DC-8222-32B9-5673B898E1F8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807667" y="5172824"/>
            <a:ext cx="864000" cy="432000"/>
          </a:xfrm>
          <a:prstGeom prst="rect">
            <a:avLst/>
          </a:prstGeom>
        </p:spPr>
      </p:pic>
      <p:pic>
        <p:nvPicPr>
          <p:cNvPr id="4" name="Picture 3" descr="A map of europe with blue dots&#10;&#10;Description automatically generated">
            <a:extLst>
              <a:ext uri="{FF2B5EF4-FFF2-40B4-BE49-F238E27FC236}">
                <a16:creationId xmlns:a16="http://schemas.microsoft.com/office/drawing/2014/main" id="{C610A63E-AB17-5521-064B-5A142C395493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15668" y="0"/>
            <a:ext cx="5776332" cy="57763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9A1A04-1ADE-9FEE-D28A-984413B5834E}"/>
              </a:ext>
            </a:extLst>
          </p:cNvPr>
          <p:cNvSpPr txBox="1"/>
          <p:nvPr/>
        </p:nvSpPr>
        <p:spPr>
          <a:xfrm>
            <a:off x="5169135" y="3790231"/>
            <a:ext cx="75565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B2A9"/>
                </a:solidFill>
                <a:effectLst/>
                <a:uLnTx/>
                <a:uFillTx/>
                <a:latin typeface="Calibri" panose="020F0502020204030204"/>
                <a:ea typeface="Roboto" panose="02000000000000000000" pitchFamily="2" charset="0"/>
                <a:cs typeface="+mn-cs"/>
              </a:rPr>
              <a:t>Germany</a:t>
            </a:r>
          </a:p>
        </p:txBody>
      </p:sp>
      <p:pic>
        <p:nvPicPr>
          <p:cNvPr id="9" name="Picture 8" descr="A red yellow and black flag&#10;&#10;Description automatically generated">
            <a:extLst>
              <a:ext uri="{FF2B5EF4-FFF2-40B4-BE49-F238E27FC236}">
                <a16:creationId xmlns:a16="http://schemas.microsoft.com/office/drawing/2014/main" id="{1192F0F9-8C1B-D246-B8EE-B91AF075A2E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185360" y="3315405"/>
            <a:ext cx="720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58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08F07-6197-C944-B53E-1E4286864C11}"/>
              </a:ext>
            </a:extLst>
          </p:cNvPr>
          <p:cNvSpPr/>
          <p:nvPr/>
        </p:nvSpPr>
        <p:spPr>
          <a:xfrm>
            <a:off x="278098" y="1466121"/>
            <a:ext cx="8146374" cy="66567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Instruct-ERIC is the single point of access to technology and expertise for structural biology research.</a:t>
            </a:r>
          </a:p>
        </p:txBody>
      </p:sp>
      <p:pic>
        <p:nvPicPr>
          <p:cNvPr id="6" name="Picture 4" descr="Icon&#10;&#10;Description automatically generated">
            <a:extLst>
              <a:ext uri="{FF2B5EF4-FFF2-40B4-BE49-F238E27FC236}">
                <a16:creationId xmlns:a16="http://schemas.microsoft.com/office/drawing/2014/main" id="{C8EBF137-8051-1F45-9690-A2D8A9C32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28B814-ECE2-B646-A6AF-AF981C6680B9}"/>
              </a:ext>
            </a:extLst>
          </p:cNvPr>
          <p:cNvSpPr/>
          <p:nvPr/>
        </p:nvSpPr>
        <p:spPr>
          <a:xfrm>
            <a:off x="1069428" y="348197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What is Instruct-ERIC?    Centres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  <p:pic>
        <p:nvPicPr>
          <p:cNvPr id="9" name="Picture 8" descr="A map of europe with red dots&#10;&#10;Description automatically generated">
            <a:extLst>
              <a:ext uri="{FF2B5EF4-FFF2-40B4-BE49-F238E27FC236}">
                <a16:creationId xmlns:a16="http://schemas.microsoft.com/office/drawing/2014/main" id="{FCB3AC71-A98A-C3C5-CA81-D67DD8CD9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3366" y="0"/>
            <a:ext cx="5798634" cy="57986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96E377-754F-1F4B-AB80-5A975556A39F}"/>
              </a:ext>
            </a:extLst>
          </p:cNvPr>
          <p:cNvSpPr/>
          <p:nvPr/>
        </p:nvSpPr>
        <p:spPr>
          <a:xfrm>
            <a:off x="278098" y="2201248"/>
            <a:ext cx="5637242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4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  <a:sym typeface="Wingdings" panose="05000000000000000000" pitchFamily="2" charset="2"/>
              </a:rPr>
              <a:t>The Instruct consortium comprises </a:t>
            </a:r>
            <a:r>
              <a:rPr lang="en-GB" sz="1400" b="1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  <a:sym typeface="Wingdings" panose="05000000000000000000" pitchFamily="2" charset="2"/>
              </a:rPr>
              <a:t>12 Instruct Centres </a:t>
            </a:r>
            <a:r>
              <a:rPr lang="en-GB" sz="14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  <a:sym typeface="Wingdings" panose="05000000000000000000" pitchFamily="2" charset="2"/>
              </a:rPr>
              <a:t>that offer access to </a:t>
            </a:r>
            <a:r>
              <a:rPr lang="en-GB" sz="1400" b="1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  <a:sym typeface="Wingdings" panose="05000000000000000000" pitchFamily="2" charset="2"/>
              </a:rPr>
              <a:t>29 facilities </a:t>
            </a:r>
            <a:r>
              <a:rPr lang="en-GB" sz="14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  <a:sym typeface="Wingdings" panose="05000000000000000000" pitchFamily="2" charset="2"/>
              </a:rPr>
              <a:t>across Europe.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483D4A-01D5-FA18-8A77-E63BA51F7E11}"/>
              </a:ext>
            </a:extLst>
          </p:cNvPr>
          <p:cNvSpPr txBox="1"/>
          <p:nvPr/>
        </p:nvSpPr>
        <p:spPr>
          <a:xfrm>
            <a:off x="278098" y="2786023"/>
            <a:ext cx="6210702" cy="3990644"/>
          </a:xfrm>
          <a:prstGeom prst="rect">
            <a:avLst/>
          </a:prstGeom>
          <a:noFill/>
        </p:spPr>
        <p:txBody>
          <a:bodyPr wrap="square" lIns="91440" tIns="45720" rIns="91440" bIns="45720" numCol="1" rtlCol="0" anchor="t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BE	Nanobodies4Instruct, </a:t>
            </a:r>
            <a:r>
              <a:rPr lang="en-GB" sz="1200" err="1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Robotein</a:t>
            </a: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 </a:t>
            </a:r>
            <a:endParaRPr lang="en-GB" sz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CZ	BIOCEV, CEITEC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DE	GUF, BESSY at HZB, BNMRZ, FZJ, DESY, CSSB, 		European XFEL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EMBL	EMBL Grenoble, EMBL Hamburg, EMBL Heidelberg</a:t>
            </a:r>
          </a:p>
          <a:p>
            <a:pPr lvl="0"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ES	Instruct Image Processing Centre I2PC, CSIC-CNB, 		</a:t>
            </a:r>
            <a:r>
              <a:rPr lang="en-GB" sz="1200" err="1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Fundacíon</a:t>
            </a: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 </a:t>
            </a:r>
            <a:r>
              <a:rPr lang="en-GB" sz="1200" err="1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Biofisika</a:t>
            </a: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, CIC-Biogune, University of 		Barcelona, ALBA, CSIC at ALBA</a:t>
            </a:r>
            <a:endParaRPr lang="en-GB" sz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FI	University of Eastern Finland, University of Helsinki, </a:t>
            </a:r>
            <a:endParaRPr lang="en-GB" sz="1200">
              <a:solidFill>
                <a:srgbClr val="54585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		University of Oulu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FR1	IGBMC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FR2	IBS-ISBG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IL	Centre for Bioinformatics Tel Aviv, ISPC (WIS) Israel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IT	CERM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NL	</a:t>
            </a:r>
            <a:r>
              <a:rPr lang="en-GB" sz="1200" err="1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Bijvoet</a:t>
            </a: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 Centre, </a:t>
            </a:r>
            <a:r>
              <a:rPr lang="en-GB" sz="1200" err="1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NeCEN</a:t>
            </a: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, NKI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Instruct Centre UK	Astbury, Diamond, Harwell Campus, University of</a:t>
            </a:r>
          </a:p>
          <a:p>
            <a:pPr algn="just">
              <a:lnSpc>
                <a:spcPct val="125000"/>
              </a:lnSpc>
            </a:pPr>
            <a:r>
              <a:rPr lang="en-GB" sz="1200">
                <a:solidFill>
                  <a:srgbClr val="54585A"/>
                </a:solidFill>
                <a:latin typeface="Verdana"/>
                <a:ea typeface="Verdana"/>
                <a:cs typeface="Verdana" panose="020B0604030504040204" pitchFamily="34" charset="0"/>
              </a:rPr>
              <a:t>		Oxford</a:t>
            </a:r>
          </a:p>
        </p:txBody>
      </p:sp>
    </p:spTree>
    <p:extLst>
      <p:ext uri="{BB962C8B-B14F-4D97-AF65-F5344CB8AC3E}">
        <p14:creationId xmlns:p14="http://schemas.microsoft.com/office/powerpoint/2010/main" val="1809539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36F133-9C10-8B42-AD80-D059508C37DF}"/>
              </a:ext>
            </a:extLst>
          </p:cNvPr>
          <p:cNvSpPr/>
          <p:nvPr/>
        </p:nvSpPr>
        <p:spPr>
          <a:xfrm>
            <a:off x="5707118" y="4886317"/>
            <a:ext cx="61101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1400" dirty="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 Instruct-ERIC Research Site is a centralised national hub, which provides Instruct users with: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Training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Outreach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4585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Networking activities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EBF22A-FABB-5648-8AC4-02BC470C3304}"/>
              </a:ext>
            </a:extLst>
          </p:cNvPr>
          <p:cNvSpPr/>
          <p:nvPr/>
        </p:nvSpPr>
        <p:spPr>
          <a:xfrm>
            <a:off x="1079938" y="354526"/>
            <a:ext cx="8146374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Research Sites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anose="05000000000000000000" pitchFamily="2" charset="2"/>
            </a:endParaRPr>
          </a:p>
        </p:txBody>
      </p:sp>
      <p:pic>
        <p:nvPicPr>
          <p:cNvPr id="4" name="Picture 4" descr="Icon&#10;&#10;Description automatically generated">
            <a:extLst>
              <a:ext uri="{FF2B5EF4-FFF2-40B4-BE49-F238E27FC236}">
                <a16:creationId xmlns:a16="http://schemas.microsoft.com/office/drawing/2014/main" id="{CCDB552B-AD3A-2F3E-B7E4-F1BFC54FF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9" y="296449"/>
            <a:ext cx="600075" cy="78105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AC62E48-2C10-7462-9FA0-CA62F2031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28" y="974803"/>
            <a:ext cx="4585330" cy="458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0E43C0-320B-7198-0697-50CF151B5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288" y="2231044"/>
            <a:ext cx="3075650" cy="18219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40AA0C-B2E0-D473-9A4A-0FD7B383C9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1591" y="2231044"/>
            <a:ext cx="3075649" cy="18129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57A58F-EFEF-E438-D529-4437714371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1592" y="349199"/>
            <a:ext cx="3075649" cy="18219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52A304-E2B5-4D20-BDC5-1F821B332F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7288" y="354526"/>
            <a:ext cx="3075650" cy="181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60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A380AD-43F2-20C4-DE13-2DE6989207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227"/>
          <a:stretch/>
        </p:blipFill>
        <p:spPr>
          <a:xfrm>
            <a:off x="142600" y="224233"/>
            <a:ext cx="1068266" cy="93768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24CE35-BED3-6A79-455B-3022D0BDEA88}"/>
              </a:ext>
            </a:extLst>
          </p:cNvPr>
          <p:cNvSpPr/>
          <p:nvPr/>
        </p:nvSpPr>
        <p:spPr>
          <a:xfrm>
            <a:off x="1069427" y="348197"/>
            <a:ext cx="11122571" cy="66567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ts val="2400"/>
              </a:lnSpc>
            </a:pPr>
            <a:r>
              <a:rPr lang="en-GB" sz="2800">
                <a:solidFill>
                  <a:srgbClr val="12A8E0"/>
                </a:solidFill>
                <a:latin typeface="Verdana"/>
                <a:ea typeface="Verdana"/>
                <a:cs typeface="Verdana"/>
                <a:sym typeface="Wingdings" panose="05000000000000000000" pitchFamily="2" charset="2"/>
              </a:rPr>
              <a:t>Instruct Offers a Full Range of Structural Biology Techniques</a:t>
            </a:r>
            <a:endParaRPr lang="en-GB" sz="2800">
              <a:solidFill>
                <a:srgbClr val="12A8E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E63E0F-F925-4708-F88A-C914A40C5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771" y="1003555"/>
            <a:ext cx="1089544" cy="9871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A62DAE-E63A-5E4D-9170-47D17F401E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8381" y="940176"/>
            <a:ext cx="1001233" cy="10965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5BAAEA-67B3-2288-58F4-96657D87AC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5675" y="940177"/>
            <a:ext cx="882846" cy="10965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61F22A-6F62-A464-888D-7F2649BBB9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9668" y="2667440"/>
            <a:ext cx="766364" cy="10965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4FFFCEA-5AD9-5E01-9D09-EFB4BB298D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2044" y="2839972"/>
            <a:ext cx="1096587" cy="8034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8FB569-83FC-713F-B4C9-BEDD6D3530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5396" y="2670961"/>
            <a:ext cx="1100108" cy="10895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AD9B03-6525-C7F5-C14C-C7C0DF6319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81875" y="4487537"/>
            <a:ext cx="1107150" cy="11071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9C191DF-5815-16F7-97E7-32803C9825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35002" y="4484016"/>
            <a:ext cx="1110671" cy="11141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D7B1BB-F21B-333A-F084-2F33DA06CB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6010" y="4494579"/>
            <a:ext cx="1093066" cy="109306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C4DE35C-4DC2-C722-7BFF-6EDD40113153}"/>
              </a:ext>
            </a:extLst>
          </p:cNvPr>
          <p:cNvSpPr txBox="1"/>
          <p:nvPr/>
        </p:nvSpPr>
        <p:spPr>
          <a:xfrm>
            <a:off x="4714198" y="2162186"/>
            <a:ext cx="127470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200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Crystallisation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981C0F4-CE0E-D336-50AD-7CA66BEBAFC3}"/>
              </a:ext>
            </a:extLst>
          </p:cNvPr>
          <p:cNvSpPr txBox="1"/>
          <p:nvPr/>
        </p:nvSpPr>
        <p:spPr>
          <a:xfrm>
            <a:off x="7376531" y="2162186"/>
            <a:ext cx="176593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200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Nanobody Discovery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EFF4E7-5082-3DBD-A925-9B76564836F0}"/>
              </a:ext>
            </a:extLst>
          </p:cNvPr>
          <p:cNvSpPr txBox="1"/>
          <p:nvPr/>
        </p:nvSpPr>
        <p:spPr>
          <a:xfrm>
            <a:off x="10514745" y="2162186"/>
            <a:ext cx="1601721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200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Protein Production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D298FA-7533-497C-8F8C-0FD5E7C307AF}"/>
              </a:ext>
            </a:extLst>
          </p:cNvPr>
          <p:cNvSpPr txBox="1"/>
          <p:nvPr/>
        </p:nvSpPr>
        <p:spPr>
          <a:xfrm>
            <a:off x="10412217" y="3906183"/>
            <a:ext cx="177978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200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Molecular Biophysics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D9126C-BFA9-3E58-9F3E-2B33633F9778}"/>
              </a:ext>
            </a:extLst>
          </p:cNvPr>
          <p:cNvSpPr txBox="1"/>
          <p:nvPr/>
        </p:nvSpPr>
        <p:spPr>
          <a:xfrm>
            <a:off x="7430360" y="3906183"/>
            <a:ext cx="167385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200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Mass Spectrometry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680BFF-C18E-C67B-AD4C-A4862165B58C}"/>
              </a:ext>
            </a:extLst>
          </p:cNvPr>
          <p:cNvSpPr txBox="1"/>
          <p:nvPr/>
        </p:nvSpPr>
        <p:spPr>
          <a:xfrm>
            <a:off x="4977091" y="3906183"/>
            <a:ext cx="822661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200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Imaging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8379B8-CCA3-1698-836D-C3844B723EEF}"/>
              </a:ext>
            </a:extLst>
          </p:cNvPr>
          <p:cNvSpPr txBox="1"/>
          <p:nvPr/>
        </p:nvSpPr>
        <p:spPr>
          <a:xfrm>
            <a:off x="4555085" y="5777701"/>
            <a:ext cx="1549270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200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X-Ray Techniques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8B3F84-2B5F-EC88-FEEA-16A011E57F92}"/>
              </a:ext>
            </a:extLst>
          </p:cNvPr>
          <p:cNvSpPr txBox="1"/>
          <p:nvPr/>
        </p:nvSpPr>
        <p:spPr>
          <a:xfrm>
            <a:off x="7381244" y="5777701"/>
            <a:ext cx="175823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200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Magnetic Resonance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C5461D-EF01-31AE-5DA1-409CDDB50168}"/>
              </a:ext>
            </a:extLst>
          </p:cNvPr>
          <p:cNvSpPr txBox="1"/>
          <p:nvPr/>
        </p:nvSpPr>
        <p:spPr>
          <a:xfrm>
            <a:off x="10448445" y="5777701"/>
            <a:ext cx="171835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200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Electron Microscopy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ADAEC8-EEA2-49E5-0654-94B41DBF798B}"/>
              </a:ext>
            </a:extLst>
          </p:cNvPr>
          <p:cNvSpPr txBox="1"/>
          <p:nvPr/>
        </p:nvSpPr>
        <p:spPr>
          <a:xfrm>
            <a:off x="2437235" y="1573367"/>
            <a:ext cx="2172390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Sample preparation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3272C9-FFA0-E11D-7892-8749857316C7}"/>
              </a:ext>
            </a:extLst>
          </p:cNvPr>
          <p:cNvSpPr txBox="1"/>
          <p:nvPr/>
        </p:nvSpPr>
        <p:spPr>
          <a:xfrm>
            <a:off x="2437234" y="3192616"/>
            <a:ext cx="2383986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Biomolecular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6DB41E-8C13-69BC-8D15-29AC1F56D0F5}"/>
              </a:ext>
            </a:extLst>
          </p:cNvPr>
          <p:cNvSpPr txBox="1"/>
          <p:nvPr/>
        </p:nvSpPr>
        <p:spPr>
          <a:xfrm>
            <a:off x="2437235" y="4889799"/>
            <a:ext cx="1342034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8595B"/>
                </a:solidFill>
                <a:latin typeface="Verdana"/>
                <a:ea typeface="Verdana"/>
                <a:cs typeface="Verdana" panose="020B0604030504040204" pitchFamily="34" charset="0"/>
              </a:rPr>
              <a:t>3D analysis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24A03E5-2797-70D7-850E-BDF79A694683}"/>
              </a:ext>
            </a:extLst>
          </p:cNvPr>
          <p:cNvCxnSpPr/>
          <p:nvPr/>
        </p:nvCxnSpPr>
        <p:spPr>
          <a:xfrm>
            <a:off x="4581650" y="2547505"/>
            <a:ext cx="7495307" cy="5195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3FE09C6-0615-5B09-7D6C-1214BF4F87E4}"/>
              </a:ext>
            </a:extLst>
          </p:cNvPr>
          <p:cNvCxnSpPr>
            <a:cxnSpLocks/>
          </p:cNvCxnSpPr>
          <p:nvPr/>
        </p:nvCxnSpPr>
        <p:spPr>
          <a:xfrm>
            <a:off x="4581649" y="4348596"/>
            <a:ext cx="7495307" cy="5195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82F7E9-59DD-1D6B-AE6D-4F709CEF4AD6}"/>
              </a:ext>
            </a:extLst>
          </p:cNvPr>
          <p:cNvGrpSpPr/>
          <p:nvPr/>
        </p:nvGrpSpPr>
        <p:grpSpPr>
          <a:xfrm>
            <a:off x="0" y="2323792"/>
            <a:ext cx="2108508" cy="2873784"/>
            <a:chOff x="132010" y="2043475"/>
            <a:chExt cx="2108508" cy="287378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1322308-43CC-528D-1AA2-BC739117E1A9}"/>
                </a:ext>
              </a:extLst>
            </p:cNvPr>
            <p:cNvGrpSpPr/>
            <p:nvPr/>
          </p:nvGrpSpPr>
          <p:grpSpPr>
            <a:xfrm>
              <a:off x="218691" y="2043475"/>
              <a:ext cx="1935145" cy="1707471"/>
              <a:chOff x="7966121" y="3063353"/>
              <a:chExt cx="1935145" cy="1002481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DB495EC-29E0-4982-CA83-CCFABF654EDA}"/>
                  </a:ext>
                </a:extLst>
              </p:cNvPr>
              <p:cNvSpPr/>
              <p:nvPr/>
            </p:nvSpPr>
            <p:spPr>
              <a:xfrm>
                <a:off x="7966121" y="3144264"/>
                <a:ext cx="1935145" cy="92157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600" b="1" i="0" u="none" strike="noStrike" kern="1200" cap="none" spc="0" normalizeH="0" baseline="0" noProof="0" dirty="0">
                    <a:ln w="0"/>
                    <a:solidFill>
                      <a:srgbClr val="12A8E0"/>
                    </a:solidFill>
                    <a:effectLst/>
                    <a:uLnTx/>
                    <a:uFillTx/>
                    <a:latin typeface="Verdana"/>
                    <a:ea typeface="Verdana"/>
                    <a:cs typeface="Verdana" panose="020B0604030504040204" pitchFamily="34" charset="0"/>
                  </a:rPr>
                  <a:t>95</a:t>
                </a:r>
                <a:endParaRPr kumimoji="0" lang="en-GB" sz="9600" b="1" i="0" u="none" strike="noStrike" kern="1200" cap="none" spc="0" normalizeH="0" baseline="0" noProof="0" dirty="0">
                  <a:ln w="0"/>
                  <a:solidFill>
                    <a:srgbClr val="12A8E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D7799103-3B2D-783E-37D9-A0F254B98EBA}"/>
                  </a:ext>
                </a:extLst>
              </p:cNvPr>
              <p:cNvSpPr/>
              <p:nvPr/>
            </p:nvSpPr>
            <p:spPr>
              <a:xfrm>
                <a:off x="8254954" y="3063353"/>
                <a:ext cx="1357481" cy="310232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ts val="2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12A8E0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Wingdings" panose="05000000000000000000" pitchFamily="2" charset="2"/>
                  </a:rPr>
                  <a:t>More than</a:t>
                </a:r>
                <a:endParaRPr kumimoji="0" lang="en-GB" sz="1800" b="1" i="0" u="none" strike="noStrike" kern="1200" cap="none" spc="0" normalizeH="0" baseline="0" noProof="0">
                  <a:ln>
                    <a:noFill/>
                  </a:ln>
                  <a:solidFill>
                    <a:srgbClr val="12A8E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Wingdings" panose="05000000000000000000" pitchFamily="2" charset="2"/>
                </a:endParaRPr>
              </a:p>
            </p:txBody>
          </p:sp>
        </p:grp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29B0ACE-CFCC-C4DF-EF37-264974775799}"/>
                </a:ext>
              </a:extLst>
            </p:cNvPr>
            <p:cNvSpPr/>
            <p:nvPr/>
          </p:nvSpPr>
          <p:spPr>
            <a:xfrm>
              <a:off x="132010" y="3527011"/>
              <a:ext cx="2108508" cy="1390248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>
                  <a:ln>
                    <a:noFill/>
                  </a:ln>
                  <a:solidFill>
                    <a:srgbClr val="12A8E0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Wingdings" panose="05000000000000000000" pitchFamily="2" charset="2"/>
                </a:rPr>
                <a:t>Instruct services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3297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48BFF06-3770-E24C-8F6D-8E7F94FD4B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5344594"/>
              </p:ext>
            </p:extLst>
          </p:nvPr>
        </p:nvGraphicFramePr>
        <p:xfrm>
          <a:off x="625011" y="1187670"/>
          <a:ext cx="10941978" cy="4878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 close-up of a keyboard&#10;&#10;Description automatically generated with medium confidence">
            <a:extLst>
              <a:ext uri="{FF2B5EF4-FFF2-40B4-BE49-F238E27FC236}">
                <a16:creationId xmlns:a16="http://schemas.microsoft.com/office/drawing/2014/main" id="{A1CC3E67-D013-454C-B231-3A228316B3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028" y="336993"/>
            <a:ext cx="751410" cy="75141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DFA659B-3D92-CF4A-94C7-1BB9B3606B5E}"/>
              </a:ext>
            </a:extLst>
          </p:cNvPr>
          <p:cNvSpPr/>
          <p:nvPr/>
        </p:nvSpPr>
        <p:spPr>
          <a:xfrm>
            <a:off x="1079938" y="379859"/>
            <a:ext cx="8146374" cy="665677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8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Sample Preparation</a:t>
            </a:r>
          </a:p>
        </p:txBody>
      </p:sp>
    </p:spTree>
    <p:extLst>
      <p:ext uri="{BB962C8B-B14F-4D97-AF65-F5344CB8AC3E}">
        <p14:creationId xmlns:p14="http://schemas.microsoft.com/office/powerpoint/2010/main" val="3043932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374988-09BB-444F-B10B-EFB46BE6A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28" y="336993"/>
            <a:ext cx="751410" cy="765198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2C02976D-5E16-0340-AC90-2970134DAE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3290625"/>
              </p:ext>
            </p:extLst>
          </p:nvPr>
        </p:nvGraphicFramePr>
        <p:xfrm>
          <a:off x="625011" y="1202076"/>
          <a:ext cx="10941978" cy="4864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6860DC3F-0D7A-394F-9C87-CA560A40CF33}"/>
              </a:ext>
            </a:extLst>
          </p:cNvPr>
          <p:cNvSpPr/>
          <p:nvPr/>
        </p:nvSpPr>
        <p:spPr>
          <a:xfrm>
            <a:off x="1079938" y="390393"/>
            <a:ext cx="8146374" cy="665677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GB" sz="2800">
                <a:solidFill>
                  <a:srgbClr val="12A8E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Biomolecular Analysis</a:t>
            </a:r>
          </a:p>
        </p:txBody>
      </p:sp>
    </p:spTree>
    <p:extLst>
      <p:ext uri="{BB962C8B-B14F-4D97-AF65-F5344CB8AC3E}">
        <p14:creationId xmlns:p14="http://schemas.microsoft.com/office/powerpoint/2010/main" val="213669096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6D1BA7E397FD459D0C5638B4C6A663" ma:contentTypeVersion="38" ma:contentTypeDescription="Create a new document." ma:contentTypeScope="" ma:versionID="c92c8f9b51a82037c65abfd476c86e2c">
  <xsd:schema xmlns:xsd="http://www.w3.org/2001/XMLSchema" xmlns:xs="http://www.w3.org/2001/XMLSchema" xmlns:p="http://schemas.microsoft.com/office/2006/metadata/properties" xmlns:ns2="2c74fc1c-1a99-4017-94d7-6943030f64e5" xmlns:ns3="70c619b4-f5ac-4a24-bc51-96048c7d2dac" targetNamespace="http://schemas.microsoft.com/office/2006/metadata/properties" ma:root="true" ma:fieldsID="77a96f1093ff11258e0f4dc70cd45596" ns2:_="" ns3:_="">
    <xsd:import namespace="2c74fc1c-1a99-4017-94d7-6943030f64e5"/>
    <xsd:import namespace="70c619b4-f5ac-4a24-bc51-96048c7d2d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_Flow_SignoffStatus" minOccurs="0"/>
                <xsd:element ref="ns3:SharedWithUsers" minOccurs="0"/>
                <xsd:element ref="ns3:SharedWithDetails" minOccurs="0"/>
                <xsd:element ref="ns2:Tags" minOccurs="0"/>
                <xsd:element ref="ns2:Source" minOccurs="0"/>
                <xsd:element ref="ns2:Own_x0020_image_x003f_" minOccurs="0"/>
                <xsd:element ref="ns2:URL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_dlc_DocId" minOccurs="0"/>
                <xsd:element ref="ns3:_dlc_DocIdUrl" minOccurs="0"/>
                <xsd:element ref="ns3:_dlc_DocIdPersistId" minOccurs="0"/>
                <xsd:element ref="ns2:MediaLengthInSeconds" minOccurs="0"/>
                <xsd:element ref="ns2:Renewal_x0020_or_x0020_Expiry" minOccurs="0"/>
                <xsd:element ref="ns2:Signature_x0020_or_x0020_Activation_x0020_Dat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Repo_Tags" minOccurs="0"/>
                <xsd:element ref="ns2:Comment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4fc1c-1a99-4017-94d7-6943030f64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_Flow_SignoffStatus" ma:index="14" nillable="true" ma:displayName="Sign-off status" ma:internalName="_x0024_Resources_x003a_core_x002c_Signoff_Status_x003b_">
      <xsd:simpleType>
        <xsd:restriction base="dms:Text"/>
      </xsd:simpleType>
    </xsd:element>
    <xsd:element name="Tags" ma:index="17" nillable="true" ma:displayName="Tags" ma:internalName="Tags">
      <xsd:simpleType>
        <xsd:restriction base="dms:Text">
          <xsd:maxLength value="255"/>
        </xsd:restriction>
      </xsd:simpleType>
    </xsd:element>
    <xsd:element name="Source" ma:index="18" nillable="true" ma:displayName="Source" ma:format="Hyperlink" ma:internalName="Sourc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Own_x0020_image_x003f_" ma:index="19" nillable="true" ma:displayName="Own image?" ma:default="1" ma:internalName="Own_x0020_image_x003f_">
      <xsd:simpleType>
        <xsd:restriction base="dms:Boolean"/>
      </xsd:simpleType>
    </xsd:element>
    <xsd:element name="URL" ma:index="20" nillable="true" ma:displayName="URL" ma:format="Hyperlink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8" nillable="true" ma:displayName="Length (seconds)" ma:internalName="MediaLengthInSeconds" ma:readOnly="true">
      <xsd:simpleType>
        <xsd:restriction base="dms:Unknown"/>
      </xsd:simpleType>
    </xsd:element>
    <xsd:element name="Renewal_x0020_or_x0020_Expiry" ma:index="29" nillable="true" ma:displayName="Renewal or Expiry Date" ma:format="DateOnly" ma:internalName="Renewal_x0020_or_x0020_Expiry">
      <xsd:simpleType>
        <xsd:restriction base="dms:DateTime"/>
      </xsd:simpleType>
    </xsd:element>
    <xsd:element name="Signature_x0020_or_x0020_Activation_x0020_Date" ma:index="30" nillable="true" ma:displayName="Signature or Activation Date" ma:format="DateOnly" ma:internalName="Signature_x0020_or_x0020_Activation_x0020_Date">
      <xsd:simpleType>
        <xsd:restriction base="dms:DateTime"/>
      </xsd:simpleType>
    </xsd:element>
    <xsd:element name="lcf76f155ced4ddcb4097134ff3c332f" ma:index="32" nillable="true" ma:taxonomy="true" ma:internalName="lcf76f155ced4ddcb4097134ff3c332f" ma:taxonomyFieldName="MediaServiceImageTags" ma:displayName="Image Tags" ma:readOnly="false" ma:fieldId="{5cf76f15-5ced-4ddc-b409-7134ff3c332f}" ma:taxonomyMulti="true" ma:sspId="7e87d4d8-1c37-422b-a83a-9b0128addd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Repo_Tags" ma:index="36" nillable="true" ma:displayName="Repo_Tags" ma:format="Dropdown" ma:internalName="Repo_Tag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Instruct"/>
                    <xsd:enumeration value="Data-Deposition"/>
                    <xsd:enumeration value="SiteBuilder"/>
                    <xsd:enumeration value="Kubernetes"/>
                    <xsd:enumeration value="Profile"/>
                    <xsd:enumeration value="Webhooks"/>
                  </xsd:restriction>
                </xsd:simpleType>
              </xsd:element>
            </xsd:sequence>
          </xsd:extension>
        </xsd:complexContent>
      </xsd:complexType>
    </xsd:element>
    <xsd:element name="Comment" ma:index="37" nillable="true" ma:displayName="Comment" ma:format="Dropdown" ma:internalName="Comment">
      <xsd:simpleType>
        <xsd:restriction base="dms:Text">
          <xsd:maxLength value="255"/>
        </xsd:restriction>
      </xsd:simpleType>
    </xsd:element>
    <xsd:element name="MediaServiceBillingMetadata" ma:index="3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c619b4-f5ac-4a24-bc51-96048c7d2da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33" nillable="true" ma:displayName="Taxonomy Catch All Column" ma:hidden="true" ma:list="{d93e2815-10ef-4ab4-96a1-3cf9187caf07}" ma:internalName="TaxCatchAll" ma:showField="CatchAllData" ma:web="70c619b4-f5ac-4a24-bc51-96048c7d2d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_x0020_image_x003f_ xmlns="2c74fc1c-1a99-4017-94d7-6943030f64e5">true</Own_x0020_image_x003f_>
    <_Flow_SignoffStatus xmlns="2c74fc1c-1a99-4017-94d7-6943030f64e5" xsi:nil="true"/>
    <Source xmlns="2c74fc1c-1a99-4017-94d7-6943030f64e5">
      <Url xsi:nil="true"/>
      <Description xsi:nil="true"/>
    </Source>
    <URL xmlns="2c74fc1c-1a99-4017-94d7-6943030f64e5">
      <Url xsi:nil="true"/>
      <Description xsi:nil="true"/>
    </URL>
    <Tags xmlns="2c74fc1c-1a99-4017-94d7-6943030f64e5" xsi:nil="true"/>
    <_dlc_DocId xmlns="70c619b4-f5ac-4a24-bc51-96048c7d2dac">WSSKY4Z3XS2A-1760647373-188945</_dlc_DocId>
    <_dlc_DocIdUrl xmlns="70c619b4-f5ac-4a24-bc51-96048c7d2dac">
      <Url>https://instructeric.sharepoint.com/sites/Instruct-ERIC/_layouts/15/DocIdRedir.aspx?ID=WSSKY4Z3XS2A-1760647373-188945</Url>
      <Description>WSSKY4Z3XS2A-1760647373-188945</Description>
    </_dlc_DocIdUrl>
    <Renewal_x0020_or_x0020_Expiry xmlns="2c74fc1c-1a99-4017-94d7-6943030f64e5" xsi:nil="true"/>
    <Signature_x0020_or_x0020_Activation_x0020_Date xmlns="2c74fc1c-1a99-4017-94d7-6943030f64e5" xsi:nil="true"/>
    <lcf76f155ced4ddcb4097134ff3c332f xmlns="2c74fc1c-1a99-4017-94d7-6943030f64e5">
      <Terms xmlns="http://schemas.microsoft.com/office/infopath/2007/PartnerControls"/>
    </lcf76f155ced4ddcb4097134ff3c332f>
    <TaxCatchAll xmlns="70c619b4-f5ac-4a24-bc51-96048c7d2dac" xsi:nil="true"/>
    <Repo_Tags xmlns="2c74fc1c-1a99-4017-94d7-6943030f64e5" xsi:nil="true"/>
    <Comment xmlns="2c74fc1c-1a99-4017-94d7-6943030f64e5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7053837-5666-4985-84B7-971322D2C3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1400EF-DAEB-4C1A-9A23-A15508765614}">
  <ds:schemaRefs>
    <ds:schemaRef ds:uri="2c74fc1c-1a99-4017-94d7-6943030f64e5"/>
    <ds:schemaRef ds:uri="70c619b4-f5ac-4a24-bc51-96048c7d2da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131AE66-FBC1-4C2A-AF58-24450098F990}">
  <ds:schemaRefs>
    <ds:schemaRef ds:uri="2c74fc1c-1a99-4017-94d7-6943030f64e5"/>
    <ds:schemaRef ds:uri="http://schemas.microsoft.com/office/2006/metadata/properties"/>
    <ds:schemaRef ds:uri="70c619b4-f5ac-4a24-bc51-96048c7d2dac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5D9836C7-C3BB-4A47-BFC4-93F8B1E9FF39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8bf65d25-a796-44ab-80d7-1e76c12247ad}" enabled="0" method="" siteId="{8bf65d25-a796-44ab-80d7-1e76c12247a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1133</Words>
  <Application>Microsoft Office PowerPoint</Application>
  <PresentationFormat>Widescreen</PresentationFormat>
  <Paragraphs>179</Paragraphs>
  <Slides>18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Custom Design</vt:lpstr>
      <vt:lpstr>3_Custom Design</vt:lpstr>
      <vt:lpstr>2_Custom Design</vt:lpstr>
      <vt:lpstr>1_Custom Design</vt:lpstr>
      <vt:lpstr>4_Custom Design</vt:lpstr>
      <vt:lpstr>5_Custom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Chapman</dc:creator>
  <cp:lastModifiedBy>John Dolan</cp:lastModifiedBy>
  <cp:revision>3</cp:revision>
  <dcterms:created xsi:type="dcterms:W3CDTF">2019-09-05T09:55:41Z</dcterms:created>
  <dcterms:modified xsi:type="dcterms:W3CDTF">2026-02-19T09:30:51Z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0x010100906D1BA7E397FD459D0C5638B4C6A663</vt:lpwstr>
  </property>
  <property fmtid="{D5CDD505-2E9C-101B-9397-08002B2CF9AE}" pid="3" name="_dlc_DocIdItemGuid">
    <vt:lpwstr>48eebcd8-a177-4b4d-a785-22242576bea4</vt:lpwstr>
  </property>
  <property fmtid="{D5CDD505-2E9C-101B-9397-08002B2CF9AE}" pid="4" name="MediaServiceImageTags">
    <vt:lpwstr/>
  </property>
</Properties>
</file>